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6" r:id="rId5"/>
    <p:sldId id="1751" r:id="rId6"/>
    <p:sldId id="1752" r:id="rId7"/>
    <p:sldId id="1753" r:id="rId8"/>
    <p:sldId id="1755" r:id="rId9"/>
    <p:sldId id="1756" r:id="rId10"/>
    <p:sldId id="1754" r:id="rId11"/>
    <p:sldId id="1757" r:id="rId12"/>
    <p:sldId id="1749" r:id="rId13"/>
    <p:sldId id="1758" r:id="rId14"/>
    <p:sldId id="1759" r:id="rId15"/>
    <p:sldId id="1760" r:id="rId16"/>
    <p:sldId id="1770" r:id="rId17"/>
    <p:sldId id="1762" r:id="rId18"/>
    <p:sldId id="1763" r:id="rId19"/>
    <p:sldId id="1764" r:id="rId20"/>
    <p:sldId id="1766" r:id="rId21"/>
    <p:sldId id="1767" r:id="rId22"/>
  </p:sldIdLst>
  <p:sldSz cx="9144000" cy="5143500" type="screen16x9"/>
  <p:notesSz cx="6742113" cy="9872663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lga Odden Reksnes" initials="aohre" lastIdx="7" clrIdx="0"/>
  <p:cmAuthor id="1" name="Helga" initials="H" lastIdx="1" clrIdx="1"/>
  <p:cmAuthor id="2" name="Rita Åse" initials="" lastIdx="0" clrIdx="2"/>
  <p:cmAuthor id="3" name="Tor-Arne Ruud" initials="TR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869"/>
    <a:srgbClr val="757113"/>
    <a:srgbClr val="00344C"/>
    <a:srgbClr val="231D08"/>
    <a:srgbClr val="813417"/>
    <a:srgbClr val="575857"/>
    <a:srgbClr val="321B0B"/>
    <a:srgbClr val="141313"/>
    <a:srgbClr val="4F221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0AAA3-E52D-9D75-F938-C33AA7DE2B22}" v="24" dt="2024-06-07T14:17:52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96" y="744"/>
      </p:cViewPr>
      <p:guideLst>
        <p:guide orient="horz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je Johnsgard" userId="S::silje.johnsgard@animalia.no::bf4482bb-3e55-4142-8e41-d18eedbda2fa" providerId="AD" clId="Web-{2570AAA3-E52D-9D75-F938-C33AA7DE2B22}"/>
    <pc:docChg chg="delSld modSld">
      <pc:chgData name="Silje Johnsgard" userId="S::silje.johnsgard@animalia.no::bf4482bb-3e55-4142-8e41-d18eedbda2fa" providerId="AD" clId="Web-{2570AAA3-E52D-9D75-F938-C33AA7DE2B22}" dt="2024-06-07T14:17:52.220" v="25"/>
      <pc:docMkLst>
        <pc:docMk/>
      </pc:docMkLst>
      <pc:sldChg chg="modSp">
        <pc:chgData name="Silje Johnsgard" userId="S::silje.johnsgard@animalia.no::bf4482bb-3e55-4142-8e41-d18eedbda2fa" providerId="AD" clId="Web-{2570AAA3-E52D-9D75-F938-C33AA7DE2B22}" dt="2024-06-07T14:16:33.501" v="3" actId="14100"/>
        <pc:sldMkLst>
          <pc:docMk/>
          <pc:sldMk cId="3686749860" sldId="288"/>
        </pc:sldMkLst>
        <pc:spChg chg="mod">
          <ac:chgData name="Silje Johnsgard" userId="S::silje.johnsgard@animalia.no::bf4482bb-3e55-4142-8e41-d18eedbda2fa" providerId="AD" clId="Web-{2570AAA3-E52D-9D75-F938-C33AA7DE2B22}" dt="2024-06-07T14:16:33.501" v="3" actId="14100"/>
          <ac:spMkLst>
            <pc:docMk/>
            <pc:sldMk cId="3686749860" sldId="288"/>
            <ac:spMk id="15" creationId="{9B3B58B7-196F-4D87-813B-5A29743352B5}"/>
          </ac:spMkLst>
        </pc:spChg>
      </pc:sldChg>
      <pc:sldChg chg="addAnim delAnim modAnim">
        <pc:chgData name="Silje Johnsgard" userId="S::silje.johnsgard@animalia.no::bf4482bb-3e55-4142-8e41-d18eedbda2fa" providerId="AD" clId="Web-{2570AAA3-E52D-9D75-F938-C33AA7DE2B22}" dt="2024-06-07T14:16:42.876" v="5"/>
        <pc:sldMkLst>
          <pc:docMk/>
          <pc:sldMk cId="634416640" sldId="298"/>
        </pc:sldMkLst>
      </pc:sldChg>
      <pc:sldChg chg="modSp">
        <pc:chgData name="Silje Johnsgard" userId="S::silje.johnsgard@animalia.no::bf4482bb-3e55-4142-8e41-d18eedbda2fa" providerId="AD" clId="Web-{2570AAA3-E52D-9D75-F938-C33AA7DE2B22}" dt="2024-06-07T14:17:48.532" v="24" actId="20577"/>
        <pc:sldMkLst>
          <pc:docMk/>
          <pc:sldMk cId="180510261" sldId="1767"/>
        </pc:sldMkLst>
        <pc:spChg chg="mod">
          <ac:chgData name="Silje Johnsgard" userId="S::silje.johnsgard@animalia.no::bf4482bb-3e55-4142-8e41-d18eedbda2fa" providerId="AD" clId="Web-{2570AAA3-E52D-9D75-F938-C33AA7DE2B22}" dt="2024-06-07T14:17:48.532" v="24" actId="20577"/>
          <ac:spMkLst>
            <pc:docMk/>
            <pc:sldMk cId="180510261" sldId="1767"/>
            <ac:spMk id="3" creationId="{EB3E0437-2CFB-4D29-9C5B-E68B388F4BE8}"/>
          </ac:spMkLst>
        </pc:spChg>
      </pc:sldChg>
      <pc:sldChg chg="del">
        <pc:chgData name="Silje Johnsgard" userId="S::silje.johnsgard@animalia.no::bf4482bb-3e55-4142-8e41-d18eedbda2fa" providerId="AD" clId="Web-{2570AAA3-E52D-9D75-F938-C33AA7DE2B22}" dt="2024-06-07T14:17:52.220" v="25"/>
        <pc:sldMkLst>
          <pc:docMk/>
          <pc:sldMk cId="2790467053" sldId="1768"/>
        </pc:sldMkLst>
      </pc:sldChg>
    </pc:docChg>
  </pc:docChgLst>
  <pc:docChgLst>
    <pc:chgData name="Silje Johnsgard" userId="bf4482bb-3e55-4142-8e41-d18eedbda2fa" providerId="ADAL" clId="{0AE3DA82-2DC8-4324-A670-D3FB774F9632}"/>
    <pc:docChg chg="delSld">
      <pc:chgData name="Silje Johnsgard" userId="bf4482bb-3e55-4142-8e41-d18eedbda2fa" providerId="ADAL" clId="{0AE3DA82-2DC8-4324-A670-D3FB774F9632}" dt="2024-06-07T14:41:16.964" v="0" actId="47"/>
      <pc:docMkLst>
        <pc:docMk/>
      </pc:docMkLst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979181570" sldId="280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4136551731" sldId="281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168587654" sldId="282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426423027" sldId="283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453916736" sldId="284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851895061" sldId="285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923749407" sldId="286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011424047" sldId="287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3686749860" sldId="288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442111547" sldId="289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3632419100" sldId="290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273285429" sldId="291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645042738" sldId="292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505970815" sldId="293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634411480" sldId="294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007564564" sldId="295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642122288" sldId="296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138159466" sldId="297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634416640" sldId="298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2825922842" sldId="299"/>
        </pc:sldMkLst>
      </pc:sldChg>
      <pc:sldChg chg="del">
        <pc:chgData name="Silje Johnsgard" userId="bf4482bb-3e55-4142-8e41-d18eedbda2fa" providerId="ADAL" clId="{0AE3DA82-2DC8-4324-A670-D3FB774F9632}" dt="2024-06-07T14:41:16.964" v="0" actId="47"/>
        <pc:sldMkLst>
          <pc:docMk/>
          <pc:sldMk cId="3907036593" sldId="30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2460C2-D70D-42E4-B983-CDE2231A3900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9E29C79-A3B7-433E-A986-1BFBA81B1F50}">
      <dgm:prSet phldrT="[Tekst]"/>
      <dgm:spPr/>
      <dgm:t>
        <a:bodyPr/>
        <a:lstStyle/>
        <a:p>
          <a:r>
            <a:rPr lang="nb-NO"/>
            <a:t>Dyrevelferd</a:t>
          </a:r>
        </a:p>
      </dgm:t>
    </dgm:pt>
    <dgm:pt modelId="{B3F5E001-3690-4D13-ACE3-F798D58AF5C9}" type="parTrans" cxnId="{06FBD0F0-31D1-4A0C-810B-1782D7C59EB5}">
      <dgm:prSet/>
      <dgm:spPr/>
      <dgm:t>
        <a:bodyPr/>
        <a:lstStyle/>
        <a:p>
          <a:endParaRPr lang="nb-NO"/>
        </a:p>
      </dgm:t>
    </dgm:pt>
    <dgm:pt modelId="{C9A64757-205F-4115-95A8-659C83FF33BE}" type="sibTrans" cxnId="{06FBD0F0-31D1-4A0C-810B-1782D7C59EB5}">
      <dgm:prSet/>
      <dgm:spPr/>
      <dgm:t>
        <a:bodyPr/>
        <a:lstStyle/>
        <a:p>
          <a:endParaRPr lang="nb-NO"/>
        </a:p>
      </dgm:t>
    </dgm:pt>
    <dgm:pt modelId="{98C870EB-1394-4715-A8E6-E9D519A3C5FE}">
      <dgm:prSet phldrT="[Tekst]" custT="1"/>
      <dgm:spPr/>
      <dgm:t>
        <a:bodyPr/>
        <a:lstStyle/>
        <a:p>
          <a:r>
            <a:rPr lang="nb-NO" sz="1800"/>
            <a:t>BONDEN</a:t>
          </a:r>
        </a:p>
        <a:p>
          <a:r>
            <a:rPr lang="nb-NO" sz="1800"/>
            <a:t>Viktigste faktor!</a:t>
          </a:r>
        </a:p>
        <a:p>
          <a:r>
            <a:rPr lang="nb-NO" sz="1200"/>
            <a:t>Trivsel, Motivasjon Økonomi</a:t>
          </a:r>
        </a:p>
        <a:p>
          <a:r>
            <a:rPr lang="nb-NO" sz="1200"/>
            <a:t>Kolleger, Kunnskap</a:t>
          </a:r>
        </a:p>
        <a:p>
          <a:r>
            <a:rPr lang="nb-NO" sz="1200"/>
            <a:t>Fjøset</a:t>
          </a:r>
        </a:p>
        <a:p>
          <a:endParaRPr lang="nb-NO" sz="600"/>
        </a:p>
      </dgm:t>
    </dgm:pt>
    <dgm:pt modelId="{E1011266-B09A-41DD-9806-775FACDC0BA9}" type="parTrans" cxnId="{2629548B-02D2-48EB-A7A0-4C3652506E28}">
      <dgm:prSet/>
      <dgm:spPr/>
      <dgm:t>
        <a:bodyPr/>
        <a:lstStyle/>
        <a:p>
          <a:endParaRPr lang="nb-NO"/>
        </a:p>
      </dgm:t>
    </dgm:pt>
    <dgm:pt modelId="{E8448E7D-B90E-4AFA-929B-BAF66EF7992C}" type="sibTrans" cxnId="{2629548B-02D2-48EB-A7A0-4C3652506E28}">
      <dgm:prSet/>
      <dgm:spPr/>
      <dgm:t>
        <a:bodyPr/>
        <a:lstStyle/>
        <a:p>
          <a:endParaRPr lang="nb-NO"/>
        </a:p>
      </dgm:t>
    </dgm:pt>
    <dgm:pt modelId="{C37D239D-B075-49F3-B44C-7AB8EF97F0BA}">
      <dgm:prSet phldrT="[Tekst]" custT="1"/>
      <dgm:spPr/>
      <dgm:t>
        <a:bodyPr/>
        <a:lstStyle/>
        <a:p>
          <a:r>
            <a:rPr lang="nb-NO" sz="1800"/>
            <a:t>KSL</a:t>
          </a:r>
          <a:r>
            <a:rPr lang="nb-NO" sz="1400"/>
            <a:t> </a:t>
          </a:r>
        </a:p>
        <a:p>
          <a:r>
            <a:rPr lang="nb-NO" sz="1200"/>
            <a:t>Egenrevisjon og eksternrevisjon</a:t>
          </a:r>
        </a:p>
        <a:p>
          <a:r>
            <a:rPr lang="nb-NO" sz="1200"/>
            <a:t>DVP må være godkjent for at KSL skal være godkjent</a:t>
          </a:r>
        </a:p>
      </dgm:t>
    </dgm:pt>
    <dgm:pt modelId="{A83F2253-58C6-44FA-B84B-94898B13574A}" type="parTrans" cxnId="{76E4D6A4-B0BB-4560-9A72-A4C962996205}">
      <dgm:prSet/>
      <dgm:spPr/>
      <dgm:t>
        <a:bodyPr/>
        <a:lstStyle/>
        <a:p>
          <a:endParaRPr lang="nb-NO"/>
        </a:p>
      </dgm:t>
    </dgm:pt>
    <dgm:pt modelId="{CFFA13D1-0538-49C9-A48F-6997641ACCCA}" type="sibTrans" cxnId="{76E4D6A4-B0BB-4560-9A72-A4C962996205}">
      <dgm:prSet/>
      <dgm:spPr/>
      <dgm:t>
        <a:bodyPr/>
        <a:lstStyle/>
        <a:p>
          <a:endParaRPr lang="nb-NO"/>
        </a:p>
      </dgm:t>
    </dgm:pt>
    <dgm:pt modelId="{03E0EB25-CAD5-4C52-BF5F-A7C6F0B9B119}">
      <dgm:prSet phldrT="[Tekst]" custT="1"/>
      <dgm:spPr/>
      <dgm:t>
        <a:bodyPr/>
        <a:lstStyle/>
        <a:p>
          <a:r>
            <a:rPr lang="nb-NO" sz="1800" b="0"/>
            <a:t>DVP</a:t>
          </a:r>
        </a:p>
        <a:p>
          <a:r>
            <a:rPr lang="nb-NO" sz="1200" err="1"/>
            <a:t>Varemottakers</a:t>
          </a:r>
          <a:r>
            <a:rPr lang="nb-NO" sz="1200"/>
            <a:t> felles verktøy</a:t>
          </a:r>
        </a:p>
        <a:p>
          <a:r>
            <a:rPr lang="nb-NO" sz="1200"/>
            <a:t>Samarbeid bonde/veterinær, veiledning, løfte alle</a:t>
          </a:r>
        </a:p>
      </dgm:t>
    </dgm:pt>
    <dgm:pt modelId="{EE501B97-D762-45D6-995A-E6C1520499C1}" type="parTrans" cxnId="{F882FA25-C56B-4CDF-A011-1372EED9151B}">
      <dgm:prSet/>
      <dgm:spPr/>
      <dgm:t>
        <a:bodyPr/>
        <a:lstStyle/>
        <a:p>
          <a:endParaRPr lang="nb-NO"/>
        </a:p>
      </dgm:t>
    </dgm:pt>
    <dgm:pt modelId="{6311CC20-A524-4E93-9305-D45AF8D5134F}" type="sibTrans" cxnId="{F882FA25-C56B-4CDF-A011-1372EED9151B}">
      <dgm:prSet/>
      <dgm:spPr/>
      <dgm:t>
        <a:bodyPr/>
        <a:lstStyle/>
        <a:p>
          <a:endParaRPr lang="nb-NO"/>
        </a:p>
      </dgm:t>
    </dgm:pt>
    <dgm:pt modelId="{A335F30B-08C2-4C14-AF36-0E581635B29F}">
      <dgm:prSet phldrT="[Teks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/>
            <a:t>Mattilsynet</a:t>
          </a:r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/>
            <a:t>Fører tilsyn med at regelverket etterleves</a:t>
          </a:r>
        </a:p>
      </dgm:t>
    </dgm:pt>
    <dgm:pt modelId="{982D50B1-1895-4555-B12C-17F2313A12C3}" type="parTrans" cxnId="{1178089A-6D99-45B4-89EF-41E40540BE5E}">
      <dgm:prSet/>
      <dgm:spPr/>
      <dgm:t>
        <a:bodyPr/>
        <a:lstStyle/>
        <a:p>
          <a:endParaRPr lang="nb-NO"/>
        </a:p>
      </dgm:t>
    </dgm:pt>
    <dgm:pt modelId="{A3D32E3F-BDB6-4278-8781-DF25E061F80E}" type="sibTrans" cxnId="{1178089A-6D99-45B4-89EF-41E40540BE5E}">
      <dgm:prSet/>
      <dgm:spPr/>
      <dgm:t>
        <a:bodyPr/>
        <a:lstStyle/>
        <a:p>
          <a:endParaRPr lang="nb-NO"/>
        </a:p>
      </dgm:t>
    </dgm:pt>
    <dgm:pt modelId="{AEAC74F6-5F06-4189-B7CB-ED773AC2BDB1}">
      <dgm:prSet phldrT="[Tekst]" phldr="1"/>
      <dgm:spPr/>
      <dgm:t>
        <a:bodyPr/>
        <a:lstStyle/>
        <a:p>
          <a:endParaRPr lang="nb-NO"/>
        </a:p>
      </dgm:t>
    </dgm:pt>
    <dgm:pt modelId="{00E7805B-5F2C-4D19-B050-4ADD5E3A9426}" type="parTrans" cxnId="{428AD122-9A76-43C0-80FE-25B5FB371DC0}">
      <dgm:prSet/>
      <dgm:spPr/>
      <dgm:t>
        <a:bodyPr/>
        <a:lstStyle/>
        <a:p>
          <a:endParaRPr lang="nb-NO"/>
        </a:p>
      </dgm:t>
    </dgm:pt>
    <dgm:pt modelId="{6F6C4A68-B17A-4E7C-A750-D9EF501AB62F}" type="sibTrans" cxnId="{428AD122-9A76-43C0-80FE-25B5FB371DC0}">
      <dgm:prSet/>
      <dgm:spPr/>
      <dgm:t>
        <a:bodyPr/>
        <a:lstStyle/>
        <a:p>
          <a:endParaRPr lang="nb-NO"/>
        </a:p>
      </dgm:t>
    </dgm:pt>
    <dgm:pt modelId="{B2B3A9F9-9EE9-485B-A2CA-CDE9FDA82867}">
      <dgm:prSet phldrT="[Tekst]" phldr="1" custRadScaleRad="94851" custRadScaleInc="26527"/>
      <dgm:spPr/>
      <dgm:t>
        <a:bodyPr/>
        <a:lstStyle/>
        <a:p>
          <a:endParaRPr lang="nb-NO"/>
        </a:p>
      </dgm:t>
    </dgm:pt>
    <dgm:pt modelId="{A059460F-8D6F-4511-AC9C-DD2447850E4B}" type="parTrans" cxnId="{BDBA90E3-568D-40A3-BA27-DFAC0187E71E}">
      <dgm:prSet/>
      <dgm:spPr/>
      <dgm:t>
        <a:bodyPr/>
        <a:lstStyle/>
        <a:p>
          <a:endParaRPr lang="nb-NO"/>
        </a:p>
      </dgm:t>
    </dgm:pt>
    <dgm:pt modelId="{0F769D71-0248-492E-9F33-29DB9B8FCCBA}" type="sibTrans" cxnId="{BDBA90E3-568D-40A3-BA27-DFAC0187E71E}">
      <dgm:prSet/>
      <dgm:spPr/>
      <dgm:t>
        <a:bodyPr/>
        <a:lstStyle/>
        <a:p>
          <a:endParaRPr lang="nb-NO"/>
        </a:p>
      </dgm:t>
    </dgm:pt>
    <dgm:pt modelId="{DF9BAFC4-AE7F-4DE0-9893-FA674636AE50}">
      <dgm:prSet phldrT="[Tekst]" custRadScaleRad="100063" custRadScaleInc="-2250"/>
      <dgm:spPr/>
      <dgm:t>
        <a:bodyPr/>
        <a:lstStyle/>
        <a:p>
          <a:endParaRPr lang="nb-NO"/>
        </a:p>
      </dgm:t>
    </dgm:pt>
    <dgm:pt modelId="{F3A13CE9-987F-42B2-886A-86DF176AEF8B}" type="parTrans" cxnId="{2310BC95-7BCB-4613-8E8D-CFD13FDF477A}">
      <dgm:prSet/>
      <dgm:spPr/>
      <dgm:t>
        <a:bodyPr/>
        <a:lstStyle/>
        <a:p>
          <a:endParaRPr lang="nb-NO"/>
        </a:p>
      </dgm:t>
    </dgm:pt>
    <dgm:pt modelId="{3E3284F7-F5D3-49D3-B8D7-A655E9F67A12}" type="sibTrans" cxnId="{2310BC95-7BCB-4613-8E8D-CFD13FDF477A}">
      <dgm:prSet/>
      <dgm:spPr/>
      <dgm:t>
        <a:bodyPr/>
        <a:lstStyle/>
        <a:p>
          <a:endParaRPr lang="nb-NO"/>
        </a:p>
      </dgm:t>
    </dgm:pt>
    <dgm:pt modelId="{A59D17B0-E616-4A3C-B119-B9DD74EF0783}">
      <dgm:prSet phldrT="[Tekst]" custRadScaleRad="100063" custRadScaleInc="-2250"/>
      <dgm:spPr/>
      <dgm:t>
        <a:bodyPr/>
        <a:lstStyle/>
        <a:p>
          <a:endParaRPr lang="nb-NO"/>
        </a:p>
      </dgm:t>
    </dgm:pt>
    <dgm:pt modelId="{535AAEB2-D0F9-430C-9090-4909B07E6BB2}" type="parTrans" cxnId="{0D0B39DD-E31C-4BCB-A289-4FCE7EEF50F7}">
      <dgm:prSet/>
      <dgm:spPr/>
      <dgm:t>
        <a:bodyPr/>
        <a:lstStyle/>
        <a:p>
          <a:endParaRPr lang="nb-NO"/>
        </a:p>
      </dgm:t>
    </dgm:pt>
    <dgm:pt modelId="{F54C759C-4427-43A1-9FC9-B2C0E440634F}" type="sibTrans" cxnId="{0D0B39DD-E31C-4BCB-A289-4FCE7EEF50F7}">
      <dgm:prSet/>
      <dgm:spPr/>
      <dgm:t>
        <a:bodyPr/>
        <a:lstStyle/>
        <a:p>
          <a:endParaRPr lang="nb-NO"/>
        </a:p>
      </dgm:t>
    </dgm:pt>
    <dgm:pt modelId="{FD67CAC2-0AED-4984-BFEC-D0EE5BF04570}">
      <dgm:prSet phldrT="[Tekst]" custRadScaleRad="100079" custRadScaleInc="2520"/>
      <dgm:spPr/>
      <dgm:t>
        <a:bodyPr/>
        <a:lstStyle/>
        <a:p>
          <a:endParaRPr lang="nb-NO"/>
        </a:p>
      </dgm:t>
    </dgm:pt>
    <dgm:pt modelId="{94DDCCD7-1184-4D9D-BCC4-E105EFADDA04}" type="parTrans" cxnId="{963EE97C-CDED-46FA-9B90-5FBF0E102108}">
      <dgm:prSet/>
      <dgm:spPr/>
      <dgm:t>
        <a:bodyPr/>
        <a:lstStyle/>
        <a:p>
          <a:endParaRPr lang="nb-NO"/>
        </a:p>
      </dgm:t>
    </dgm:pt>
    <dgm:pt modelId="{4BF4FA43-9AE1-4E3A-BCFE-E58D9D2B8E6F}" type="sibTrans" cxnId="{963EE97C-CDED-46FA-9B90-5FBF0E102108}">
      <dgm:prSet/>
      <dgm:spPr/>
      <dgm:t>
        <a:bodyPr/>
        <a:lstStyle/>
        <a:p>
          <a:endParaRPr lang="nb-NO"/>
        </a:p>
      </dgm:t>
    </dgm:pt>
    <dgm:pt modelId="{9224372C-5E28-4C0E-ABB3-D93DE557071D}">
      <dgm:prSet phldrT="[Tekst]" custRadScaleRad="100079" custRadScaleInc="2520"/>
      <dgm:spPr/>
      <dgm:t>
        <a:bodyPr/>
        <a:lstStyle/>
        <a:p>
          <a:endParaRPr lang="nb-NO"/>
        </a:p>
      </dgm:t>
    </dgm:pt>
    <dgm:pt modelId="{6F9BE7BB-5F42-45B0-9A40-A783A5CB5F55}" type="parTrans" cxnId="{8D176C37-CB24-454B-A842-71DFE52C3E06}">
      <dgm:prSet/>
      <dgm:spPr/>
      <dgm:t>
        <a:bodyPr/>
        <a:lstStyle/>
        <a:p>
          <a:endParaRPr lang="nb-NO"/>
        </a:p>
      </dgm:t>
    </dgm:pt>
    <dgm:pt modelId="{120FCF26-7DBD-4E07-AE67-E924F41CEA53}" type="sibTrans" cxnId="{8D176C37-CB24-454B-A842-71DFE52C3E06}">
      <dgm:prSet/>
      <dgm:spPr/>
      <dgm:t>
        <a:bodyPr/>
        <a:lstStyle/>
        <a:p>
          <a:endParaRPr lang="nb-NO"/>
        </a:p>
      </dgm:t>
    </dgm:pt>
    <dgm:pt modelId="{2363DDA5-B8CC-4375-A794-E286E3A91D29}">
      <dgm:prSet phldrT="[Tekst]" phldr="1" custRadScaleRad="282470" custRadScaleInc="-79128"/>
      <dgm:spPr/>
      <dgm:t>
        <a:bodyPr/>
        <a:lstStyle/>
        <a:p>
          <a:endParaRPr lang="nb-NO"/>
        </a:p>
      </dgm:t>
    </dgm:pt>
    <dgm:pt modelId="{A2E75376-A757-42C5-AF2A-F4FCFCF19F41}" type="parTrans" cxnId="{F42AF1E8-5FAB-41C4-B099-773A499D0869}">
      <dgm:prSet/>
      <dgm:spPr/>
      <dgm:t>
        <a:bodyPr/>
        <a:lstStyle/>
        <a:p>
          <a:endParaRPr lang="nb-NO"/>
        </a:p>
      </dgm:t>
    </dgm:pt>
    <dgm:pt modelId="{E8610263-2C4C-4DB3-B989-82812CD3A94C}" type="sibTrans" cxnId="{F42AF1E8-5FAB-41C4-B099-773A499D0869}">
      <dgm:prSet/>
      <dgm:spPr/>
      <dgm:t>
        <a:bodyPr/>
        <a:lstStyle/>
        <a:p>
          <a:endParaRPr lang="nb-NO"/>
        </a:p>
      </dgm:t>
    </dgm:pt>
    <dgm:pt modelId="{7123D978-4FE6-44FF-9685-CCF3018349AD}">
      <dgm:prSet custT="1"/>
      <dgm:spPr/>
      <dgm:t>
        <a:bodyPr/>
        <a:lstStyle/>
        <a:p>
          <a:r>
            <a:rPr lang="nb-NO" sz="1800"/>
            <a:t>Vare-mottaker</a:t>
          </a:r>
        </a:p>
        <a:p>
          <a:r>
            <a:rPr lang="nb-NO" sz="1200"/>
            <a:t>Rådgiverbesøk</a:t>
          </a:r>
        </a:p>
        <a:p>
          <a:r>
            <a:rPr lang="nb-NO" sz="1200"/>
            <a:t>Egne systemer</a:t>
          </a:r>
        </a:p>
        <a:p>
          <a:endParaRPr lang="nb-NO" sz="600"/>
        </a:p>
      </dgm:t>
    </dgm:pt>
    <dgm:pt modelId="{8C52485D-EA48-4A71-A66A-3FFA8FFB7986}" type="parTrans" cxnId="{83E0F97B-11F3-4C5C-A14C-A39164AB1E39}">
      <dgm:prSet/>
      <dgm:spPr/>
      <dgm:t>
        <a:bodyPr/>
        <a:lstStyle/>
        <a:p>
          <a:endParaRPr lang="nb-NO"/>
        </a:p>
      </dgm:t>
    </dgm:pt>
    <dgm:pt modelId="{E65592D8-140F-4520-AACE-16D4E8E29EA4}" type="sibTrans" cxnId="{83E0F97B-11F3-4C5C-A14C-A39164AB1E39}">
      <dgm:prSet/>
      <dgm:spPr/>
      <dgm:t>
        <a:bodyPr/>
        <a:lstStyle/>
        <a:p>
          <a:endParaRPr lang="nb-NO"/>
        </a:p>
      </dgm:t>
    </dgm:pt>
    <dgm:pt modelId="{69C0F7E9-041A-4E82-BCEF-B576A233422E}">
      <dgm:prSet/>
      <dgm:spPr/>
      <dgm:t>
        <a:bodyPr/>
        <a:lstStyle/>
        <a:p>
          <a:endParaRPr lang="nb-NO"/>
        </a:p>
      </dgm:t>
    </dgm:pt>
    <dgm:pt modelId="{BBF9E5D1-DB7F-43CC-BCB5-E563F29F102C}" type="parTrans" cxnId="{1D2FBDCA-1901-4003-892F-FB432F40E5D2}">
      <dgm:prSet/>
      <dgm:spPr/>
      <dgm:t>
        <a:bodyPr/>
        <a:lstStyle/>
        <a:p>
          <a:endParaRPr lang="nb-NO"/>
        </a:p>
      </dgm:t>
    </dgm:pt>
    <dgm:pt modelId="{9A82EA59-1511-4439-A548-EBB3A929E509}" type="sibTrans" cxnId="{1D2FBDCA-1901-4003-892F-FB432F40E5D2}">
      <dgm:prSet/>
      <dgm:spPr/>
      <dgm:t>
        <a:bodyPr/>
        <a:lstStyle/>
        <a:p>
          <a:endParaRPr lang="nb-NO"/>
        </a:p>
      </dgm:t>
    </dgm:pt>
    <dgm:pt modelId="{52326B67-5E1F-4995-98E7-D7294C4B14CC}">
      <dgm:prSet phldrT="[Tekst]" custScaleX="131412" custScaleY="129334" custRadScaleRad="99958" custRadScaleInc="4648"/>
      <dgm:spPr/>
      <dgm:t>
        <a:bodyPr/>
        <a:lstStyle/>
        <a:p>
          <a:endParaRPr lang="nb-NO"/>
        </a:p>
      </dgm:t>
    </dgm:pt>
    <dgm:pt modelId="{454441A3-B899-4115-B957-E1A7C8FF5920}" type="parTrans" cxnId="{6B4B0FDA-AA36-4756-8810-F2BE9FC6BABD}">
      <dgm:prSet/>
      <dgm:spPr/>
      <dgm:t>
        <a:bodyPr/>
        <a:lstStyle/>
        <a:p>
          <a:endParaRPr lang="nb-NO"/>
        </a:p>
      </dgm:t>
    </dgm:pt>
    <dgm:pt modelId="{36FB0FCC-6D10-46C2-99CF-BCEB141BB406}" type="sibTrans" cxnId="{6B4B0FDA-AA36-4756-8810-F2BE9FC6BABD}">
      <dgm:prSet/>
      <dgm:spPr/>
      <dgm:t>
        <a:bodyPr/>
        <a:lstStyle/>
        <a:p>
          <a:endParaRPr lang="nb-NO"/>
        </a:p>
      </dgm:t>
    </dgm:pt>
    <dgm:pt modelId="{9D65CD1E-D26D-4280-9C2D-5CBDEAF17274}">
      <dgm:prSet phldrT="[Tekst]" custScaleX="131412" custScaleY="129334" custRadScaleRad="99958" custRadScaleInc="4648"/>
      <dgm:spPr/>
      <dgm:t>
        <a:bodyPr/>
        <a:lstStyle/>
        <a:p>
          <a:endParaRPr lang="nb-NO"/>
        </a:p>
      </dgm:t>
    </dgm:pt>
    <dgm:pt modelId="{BBE48D49-3F9F-494F-85F1-739B122A7A08}" type="parTrans" cxnId="{C853CDD3-D12C-4415-ABED-1A605E3212A4}">
      <dgm:prSet/>
      <dgm:spPr/>
      <dgm:t>
        <a:bodyPr/>
        <a:lstStyle/>
        <a:p>
          <a:endParaRPr lang="nb-NO"/>
        </a:p>
      </dgm:t>
    </dgm:pt>
    <dgm:pt modelId="{A5A763C5-27C7-412E-A629-34D84DE40194}" type="sibTrans" cxnId="{C853CDD3-D12C-4415-ABED-1A605E3212A4}">
      <dgm:prSet/>
      <dgm:spPr/>
      <dgm:t>
        <a:bodyPr/>
        <a:lstStyle/>
        <a:p>
          <a:endParaRPr lang="nb-NO"/>
        </a:p>
      </dgm:t>
    </dgm:pt>
    <dgm:pt modelId="{17FF7F2C-E980-44EA-A266-99C865CDE468}">
      <dgm:prSet phldrT="[Tekst]" custScaleX="131412" custScaleY="129334" custRadScaleRad="99958" custRadScaleInc="4648"/>
      <dgm:spPr/>
      <dgm:t>
        <a:bodyPr/>
        <a:lstStyle/>
        <a:p>
          <a:endParaRPr lang="nb-NO"/>
        </a:p>
      </dgm:t>
    </dgm:pt>
    <dgm:pt modelId="{417BB2C0-62A2-4BA7-A21D-63AEF0096D34}" type="parTrans" cxnId="{E74C342E-C682-419A-9744-64B2E1ABEBC0}">
      <dgm:prSet/>
      <dgm:spPr/>
      <dgm:t>
        <a:bodyPr/>
        <a:lstStyle/>
        <a:p>
          <a:endParaRPr lang="nb-NO"/>
        </a:p>
      </dgm:t>
    </dgm:pt>
    <dgm:pt modelId="{38C4F68C-6BE7-4B3D-871E-4F1FB813A18D}" type="sibTrans" cxnId="{E74C342E-C682-419A-9744-64B2E1ABEBC0}">
      <dgm:prSet/>
      <dgm:spPr/>
      <dgm:t>
        <a:bodyPr/>
        <a:lstStyle/>
        <a:p>
          <a:endParaRPr lang="nb-NO"/>
        </a:p>
      </dgm:t>
    </dgm:pt>
    <dgm:pt modelId="{9824B379-9B16-41B7-991D-ECD7790DD9FC}">
      <dgm:prSet phldrT="[Teks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/>
            <a:t>Animalia</a:t>
          </a:r>
          <a:r>
            <a:rPr lang="nb-NO" sz="1400"/>
            <a:t> </a:t>
          </a:r>
          <a:r>
            <a:rPr lang="nb-NO" sz="1200"/>
            <a:t>Faglig innhold, drift og </a:t>
          </a:r>
          <a:r>
            <a:rPr lang="nb-NO" sz="1200" err="1"/>
            <a:t>doku-mentasjon</a:t>
          </a:r>
          <a:r>
            <a:rPr lang="nb-NO" sz="1200"/>
            <a:t> i DVP  Helsetjenester, forebygging</a:t>
          </a:r>
        </a:p>
      </dgm:t>
    </dgm:pt>
    <dgm:pt modelId="{FD777276-D3BA-4327-86A3-69BD03224AAD}" type="parTrans" cxnId="{2D74975C-0AAD-4332-A828-7BDF70EA340C}">
      <dgm:prSet/>
      <dgm:spPr/>
      <dgm:t>
        <a:bodyPr/>
        <a:lstStyle/>
        <a:p>
          <a:endParaRPr lang="nb-NO"/>
        </a:p>
      </dgm:t>
    </dgm:pt>
    <dgm:pt modelId="{4A13C8A9-E18B-48A7-A99B-AAE280CA9859}" type="sibTrans" cxnId="{2D74975C-0AAD-4332-A828-7BDF70EA340C}">
      <dgm:prSet/>
      <dgm:spPr/>
      <dgm:t>
        <a:bodyPr/>
        <a:lstStyle/>
        <a:p>
          <a:endParaRPr lang="nb-NO"/>
        </a:p>
      </dgm:t>
    </dgm:pt>
    <dgm:pt modelId="{198F20D1-127E-46FA-A5CD-0DD5B24CFF34}">
      <dgm:prSet/>
      <dgm:spPr/>
      <dgm:t>
        <a:bodyPr/>
        <a:lstStyle/>
        <a:p>
          <a:endParaRPr lang="nb-NO"/>
        </a:p>
      </dgm:t>
    </dgm:pt>
    <dgm:pt modelId="{1CC7B0BB-2915-4358-A4A2-48D680B2EA40}" type="parTrans" cxnId="{EB7842F6-05F2-4F39-BFD7-FB763EBA8B44}">
      <dgm:prSet/>
      <dgm:spPr/>
      <dgm:t>
        <a:bodyPr/>
        <a:lstStyle/>
        <a:p>
          <a:endParaRPr lang="nb-NO"/>
        </a:p>
      </dgm:t>
    </dgm:pt>
    <dgm:pt modelId="{BE40D010-778D-4EDF-802E-0F35379B5EDD}" type="sibTrans" cxnId="{EB7842F6-05F2-4F39-BFD7-FB763EBA8B44}">
      <dgm:prSet/>
      <dgm:spPr/>
      <dgm:t>
        <a:bodyPr/>
        <a:lstStyle/>
        <a:p>
          <a:endParaRPr lang="nb-NO"/>
        </a:p>
      </dgm:t>
    </dgm:pt>
    <dgm:pt modelId="{ED01FA55-A8BC-4555-BA64-7CA2A3069167}" type="pres">
      <dgm:prSet presAssocID="{A72460C2-D70D-42E4-B983-CDE2231A3900}" presName="composite" presStyleCnt="0">
        <dgm:presLayoutVars>
          <dgm:chMax val="1"/>
          <dgm:dir/>
          <dgm:resizeHandles val="exact"/>
        </dgm:presLayoutVars>
      </dgm:prSet>
      <dgm:spPr/>
    </dgm:pt>
    <dgm:pt modelId="{CDC16941-0FA4-4B4F-928A-A77C7773975F}" type="pres">
      <dgm:prSet presAssocID="{A72460C2-D70D-42E4-B983-CDE2231A3900}" presName="radial" presStyleCnt="0">
        <dgm:presLayoutVars>
          <dgm:animLvl val="ctr"/>
        </dgm:presLayoutVars>
      </dgm:prSet>
      <dgm:spPr/>
    </dgm:pt>
    <dgm:pt modelId="{9EF406C7-F27A-4F32-A2AE-983FBC7FD1ED}" type="pres">
      <dgm:prSet presAssocID="{59E29C79-A3B7-433E-A986-1BFBA81B1F50}" presName="centerShape" presStyleLbl="vennNode1" presStyleIdx="0" presStyleCnt="7" custLinFactNeighborY="899"/>
      <dgm:spPr/>
    </dgm:pt>
    <dgm:pt modelId="{68558518-FADC-49F7-8AAC-02CBE7F3166B}" type="pres">
      <dgm:prSet presAssocID="{98C870EB-1394-4715-A8E6-E9D519A3C5FE}" presName="node" presStyleLbl="vennNode1" presStyleIdx="1" presStyleCnt="7" custScaleX="157428" custScaleY="150033" custRadScaleRad="94229" custRadScaleInc="685">
        <dgm:presLayoutVars>
          <dgm:bulletEnabled val="1"/>
        </dgm:presLayoutVars>
      </dgm:prSet>
      <dgm:spPr/>
    </dgm:pt>
    <dgm:pt modelId="{A26CCC20-CF15-44C6-89D8-5BF38D49DC4A}" type="pres">
      <dgm:prSet presAssocID="{C37D239D-B075-49F3-B44C-7AB8EF97F0BA}" presName="node" presStyleLbl="vennNode1" presStyleIdx="2" presStyleCnt="7" custScaleX="134231" custScaleY="134575" custRadScaleRad="104972" custRadScaleInc="12468">
        <dgm:presLayoutVars>
          <dgm:bulletEnabled val="1"/>
        </dgm:presLayoutVars>
      </dgm:prSet>
      <dgm:spPr/>
    </dgm:pt>
    <dgm:pt modelId="{D7AEAAFE-C9E3-43A6-8E1D-A42FD1BBD49C}" type="pres">
      <dgm:prSet presAssocID="{7123D978-4FE6-44FF-9685-CCF3018349AD}" presName="node" presStyleLbl="vennNode1" presStyleIdx="3" presStyleCnt="7" custScaleX="133781" custScaleY="130603" custRadScaleRad="107441" custRadScaleInc="1372">
        <dgm:presLayoutVars>
          <dgm:bulletEnabled val="1"/>
        </dgm:presLayoutVars>
      </dgm:prSet>
      <dgm:spPr/>
    </dgm:pt>
    <dgm:pt modelId="{8CA8425E-4F0D-41C1-82F3-504DE4C4AE40}" type="pres">
      <dgm:prSet presAssocID="{03E0EB25-CAD5-4C52-BF5F-A7C6F0B9B119}" presName="node" presStyleLbl="vennNode1" presStyleIdx="4" presStyleCnt="7" custScaleX="152855" custScaleY="126916" custRadScaleRad="93154" custRadScaleInc="676">
        <dgm:presLayoutVars>
          <dgm:bulletEnabled val="1"/>
        </dgm:presLayoutVars>
      </dgm:prSet>
      <dgm:spPr/>
    </dgm:pt>
    <dgm:pt modelId="{F770B24F-425C-46D2-AF39-BCB4A7CF1B2B}" type="pres">
      <dgm:prSet presAssocID="{A335F30B-08C2-4C14-AF36-0E581635B29F}" presName="node" presStyleLbl="vennNode1" presStyleIdx="5" presStyleCnt="7" custScaleX="131412" custScaleY="129334" custRadScaleRad="104166" custRadScaleInc="88481">
        <dgm:presLayoutVars>
          <dgm:bulletEnabled val="1"/>
        </dgm:presLayoutVars>
      </dgm:prSet>
      <dgm:spPr/>
    </dgm:pt>
    <dgm:pt modelId="{DDEBF0F3-567F-4513-AA00-E99AADEF6FC4}" type="pres">
      <dgm:prSet presAssocID="{9824B379-9B16-41B7-991D-ECD7790DD9FC}" presName="node" presStyleLbl="vennNode1" presStyleIdx="6" presStyleCnt="7" custScaleX="135696" custScaleY="133064" custRadScaleRad="106495" custRadScaleInc="-100284">
        <dgm:presLayoutVars>
          <dgm:bulletEnabled val="1"/>
        </dgm:presLayoutVars>
      </dgm:prSet>
      <dgm:spPr/>
    </dgm:pt>
  </dgm:ptLst>
  <dgm:cxnLst>
    <dgm:cxn modelId="{428AD122-9A76-43C0-80FE-25B5FB371DC0}" srcId="{A72460C2-D70D-42E4-B983-CDE2231A3900}" destId="{AEAC74F6-5F06-4189-B7CB-ED773AC2BDB1}" srcOrd="1" destOrd="0" parTransId="{00E7805B-5F2C-4D19-B050-4ADD5E3A9426}" sibTransId="{6F6C4A68-B17A-4E7C-A750-D9EF501AB62F}"/>
    <dgm:cxn modelId="{466A9923-6BFF-4C10-B8C0-AF5A82AE8355}" type="presOf" srcId="{7123D978-4FE6-44FF-9685-CCF3018349AD}" destId="{D7AEAAFE-C9E3-43A6-8E1D-A42FD1BBD49C}" srcOrd="0" destOrd="0" presId="urn:microsoft.com/office/officeart/2005/8/layout/radial3"/>
    <dgm:cxn modelId="{F882FA25-C56B-4CDF-A011-1372EED9151B}" srcId="{59E29C79-A3B7-433E-A986-1BFBA81B1F50}" destId="{03E0EB25-CAD5-4C52-BF5F-A7C6F0B9B119}" srcOrd="3" destOrd="0" parTransId="{EE501B97-D762-45D6-995A-E6C1520499C1}" sibTransId="{6311CC20-A524-4E93-9305-D45AF8D5134F}"/>
    <dgm:cxn modelId="{E74C342E-C682-419A-9744-64B2E1ABEBC0}" srcId="{A72460C2-D70D-42E4-B983-CDE2231A3900}" destId="{17FF7F2C-E980-44EA-A266-99C865CDE468}" srcOrd="11" destOrd="0" parTransId="{417BB2C0-62A2-4BA7-A21D-63AEF0096D34}" sibTransId="{38C4F68C-6BE7-4B3D-871E-4F1FB813A18D}"/>
    <dgm:cxn modelId="{8D176C37-CB24-454B-A842-71DFE52C3E06}" srcId="{A72460C2-D70D-42E4-B983-CDE2231A3900}" destId="{9224372C-5E28-4C0E-ABB3-D93DE557071D}" srcOrd="6" destOrd="0" parTransId="{6F9BE7BB-5F42-45B0-9A40-A783A5CB5F55}" sibTransId="{120FCF26-7DBD-4E07-AE67-E924F41CEA53}"/>
    <dgm:cxn modelId="{3AE6F03F-A753-4FCB-BE3B-1842A694FEF4}" type="presOf" srcId="{9824B379-9B16-41B7-991D-ECD7790DD9FC}" destId="{DDEBF0F3-567F-4513-AA00-E99AADEF6FC4}" srcOrd="0" destOrd="0" presId="urn:microsoft.com/office/officeart/2005/8/layout/radial3"/>
    <dgm:cxn modelId="{3AA3555C-1381-47EF-B8DB-B6E8484D9FE5}" type="presOf" srcId="{C37D239D-B075-49F3-B44C-7AB8EF97F0BA}" destId="{A26CCC20-CF15-44C6-89D8-5BF38D49DC4A}" srcOrd="0" destOrd="0" presId="urn:microsoft.com/office/officeart/2005/8/layout/radial3"/>
    <dgm:cxn modelId="{2D74975C-0AAD-4332-A828-7BDF70EA340C}" srcId="{59E29C79-A3B7-433E-A986-1BFBA81B1F50}" destId="{9824B379-9B16-41B7-991D-ECD7790DD9FC}" srcOrd="5" destOrd="0" parTransId="{FD777276-D3BA-4327-86A3-69BD03224AAD}" sibTransId="{4A13C8A9-E18B-48A7-A99B-AAE280CA9859}"/>
    <dgm:cxn modelId="{83E0F97B-11F3-4C5C-A14C-A39164AB1E39}" srcId="{59E29C79-A3B7-433E-A986-1BFBA81B1F50}" destId="{7123D978-4FE6-44FF-9685-CCF3018349AD}" srcOrd="2" destOrd="0" parTransId="{8C52485D-EA48-4A71-A66A-3FFA8FFB7986}" sibTransId="{E65592D8-140F-4520-AACE-16D4E8E29EA4}"/>
    <dgm:cxn modelId="{963EE97C-CDED-46FA-9B90-5FBF0E102108}" srcId="{A72460C2-D70D-42E4-B983-CDE2231A3900}" destId="{FD67CAC2-0AED-4984-BFEC-D0EE5BF04570}" srcOrd="5" destOrd="0" parTransId="{94DDCCD7-1184-4D9D-BCC4-E105EFADDA04}" sibTransId="{4BF4FA43-9AE1-4E3A-BCFE-E58D9D2B8E6F}"/>
    <dgm:cxn modelId="{2629548B-02D2-48EB-A7A0-4C3652506E28}" srcId="{59E29C79-A3B7-433E-A986-1BFBA81B1F50}" destId="{98C870EB-1394-4715-A8E6-E9D519A3C5FE}" srcOrd="0" destOrd="0" parTransId="{E1011266-B09A-41DD-9806-775FACDC0BA9}" sibTransId="{E8448E7D-B90E-4AFA-929B-BAF66EF7992C}"/>
    <dgm:cxn modelId="{2310BC95-7BCB-4613-8E8D-CFD13FDF477A}" srcId="{A72460C2-D70D-42E4-B983-CDE2231A3900}" destId="{DF9BAFC4-AE7F-4DE0-9893-FA674636AE50}" srcOrd="3" destOrd="0" parTransId="{F3A13CE9-987F-42B2-886A-86DF176AEF8B}" sibTransId="{3E3284F7-F5D3-49D3-B8D7-A655E9F67A12}"/>
    <dgm:cxn modelId="{1178089A-6D99-45B4-89EF-41E40540BE5E}" srcId="{59E29C79-A3B7-433E-A986-1BFBA81B1F50}" destId="{A335F30B-08C2-4C14-AF36-0E581635B29F}" srcOrd="4" destOrd="0" parTransId="{982D50B1-1895-4555-B12C-17F2313A12C3}" sibTransId="{A3D32E3F-BDB6-4278-8781-DF25E061F80E}"/>
    <dgm:cxn modelId="{57BE569B-6E90-4193-979C-33D1D5BAB58D}" type="presOf" srcId="{A335F30B-08C2-4C14-AF36-0E581635B29F}" destId="{F770B24F-425C-46D2-AF39-BCB4A7CF1B2B}" srcOrd="0" destOrd="0" presId="urn:microsoft.com/office/officeart/2005/8/layout/radial3"/>
    <dgm:cxn modelId="{59C58AA1-0216-4921-B5EB-900834E5FA94}" type="presOf" srcId="{59E29C79-A3B7-433E-A986-1BFBA81B1F50}" destId="{9EF406C7-F27A-4F32-A2AE-983FBC7FD1ED}" srcOrd="0" destOrd="0" presId="urn:microsoft.com/office/officeart/2005/8/layout/radial3"/>
    <dgm:cxn modelId="{76E4D6A4-B0BB-4560-9A72-A4C962996205}" srcId="{59E29C79-A3B7-433E-A986-1BFBA81B1F50}" destId="{C37D239D-B075-49F3-B44C-7AB8EF97F0BA}" srcOrd="1" destOrd="0" parTransId="{A83F2253-58C6-44FA-B84B-94898B13574A}" sibTransId="{CFFA13D1-0538-49C9-A48F-6997641ACCCA}"/>
    <dgm:cxn modelId="{531D57AF-7E2F-487F-9F82-EDF36AB9837F}" type="presOf" srcId="{03E0EB25-CAD5-4C52-BF5F-A7C6F0B9B119}" destId="{8CA8425E-4F0D-41C1-82F3-504DE4C4AE40}" srcOrd="0" destOrd="0" presId="urn:microsoft.com/office/officeart/2005/8/layout/radial3"/>
    <dgm:cxn modelId="{1D2FBDCA-1901-4003-892F-FB432F40E5D2}" srcId="{A72460C2-D70D-42E4-B983-CDE2231A3900}" destId="{69C0F7E9-041A-4E82-BCEF-B576A233422E}" srcOrd="8" destOrd="0" parTransId="{BBF9E5D1-DB7F-43CC-BCB5-E563F29F102C}" sibTransId="{9A82EA59-1511-4439-A548-EBB3A929E509}"/>
    <dgm:cxn modelId="{C853CDD3-D12C-4415-ABED-1A605E3212A4}" srcId="{A72460C2-D70D-42E4-B983-CDE2231A3900}" destId="{9D65CD1E-D26D-4280-9C2D-5CBDEAF17274}" srcOrd="10" destOrd="0" parTransId="{BBE48D49-3F9F-494F-85F1-739B122A7A08}" sibTransId="{A5A763C5-27C7-412E-A629-34D84DE40194}"/>
    <dgm:cxn modelId="{6B4B0FDA-AA36-4756-8810-F2BE9FC6BABD}" srcId="{A72460C2-D70D-42E4-B983-CDE2231A3900}" destId="{52326B67-5E1F-4995-98E7-D7294C4B14CC}" srcOrd="9" destOrd="0" parTransId="{454441A3-B899-4115-B957-E1A7C8FF5920}" sibTransId="{36FB0FCC-6D10-46C2-99CF-BCEB141BB406}"/>
    <dgm:cxn modelId="{7904EADB-6D4A-4097-803A-FBB2E545E10F}" type="presOf" srcId="{98C870EB-1394-4715-A8E6-E9D519A3C5FE}" destId="{68558518-FADC-49F7-8AAC-02CBE7F3166B}" srcOrd="0" destOrd="0" presId="urn:microsoft.com/office/officeart/2005/8/layout/radial3"/>
    <dgm:cxn modelId="{0D0B39DD-E31C-4BCB-A289-4FCE7EEF50F7}" srcId="{A72460C2-D70D-42E4-B983-CDE2231A3900}" destId="{A59D17B0-E616-4A3C-B119-B9DD74EF0783}" srcOrd="4" destOrd="0" parTransId="{535AAEB2-D0F9-430C-9090-4909B07E6BB2}" sibTransId="{F54C759C-4427-43A1-9FC9-B2C0E440634F}"/>
    <dgm:cxn modelId="{BDBA90E3-568D-40A3-BA27-DFAC0187E71E}" srcId="{A72460C2-D70D-42E4-B983-CDE2231A3900}" destId="{B2B3A9F9-9EE9-485B-A2CA-CDE9FDA82867}" srcOrd="2" destOrd="0" parTransId="{A059460F-8D6F-4511-AC9C-DD2447850E4B}" sibTransId="{0F769D71-0248-492E-9F33-29DB9B8FCCBA}"/>
    <dgm:cxn modelId="{F42AF1E8-5FAB-41C4-B099-773A499D0869}" srcId="{A72460C2-D70D-42E4-B983-CDE2231A3900}" destId="{2363DDA5-B8CC-4375-A794-E286E3A91D29}" srcOrd="7" destOrd="0" parTransId="{A2E75376-A757-42C5-AF2A-F4FCFCF19F41}" sibTransId="{E8610263-2C4C-4DB3-B989-82812CD3A94C}"/>
    <dgm:cxn modelId="{06FBD0F0-31D1-4A0C-810B-1782D7C59EB5}" srcId="{A72460C2-D70D-42E4-B983-CDE2231A3900}" destId="{59E29C79-A3B7-433E-A986-1BFBA81B1F50}" srcOrd="0" destOrd="0" parTransId="{B3F5E001-3690-4D13-ACE3-F798D58AF5C9}" sibTransId="{C9A64757-205F-4115-95A8-659C83FF33BE}"/>
    <dgm:cxn modelId="{464B6FF1-76CD-4A41-98AB-71EA0DEB4E8D}" type="presOf" srcId="{A72460C2-D70D-42E4-B983-CDE2231A3900}" destId="{ED01FA55-A8BC-4555-BA64-7CA2A3069167}" srcOrd="0" destOrd="0" presId="urn:microsoft.com/office/officeart/2005/8/layout/radial3"/>
    <dgm:cxn modelId="{EB7842F6-05F2-4F39-BFD7-FB763EBA8B44}" srcId="{A72460C2-D70D-42E4-B983-CDE2231A3900}" destId="{198F20D1-127E-46FA-A5CD-0DD5B24CFF34}" srcOrd="12" destOrd="0" parTransId="{1CC7B0BB-2915-4358-A4A2-48D680B2EA40}" sibTransId="{BE40D010-778D-4EDF-802E-0F35379B5EDD}"/>
    <dgm:cxn modelId="{3679E74E-2A2D-4654-BDE3-93E6FED060C3}" type="presParOf" srcId="{ED01FA55-A8BC-4555-BA64-7CA2A3069167}" destId="{CDC16941-0FA4-4B4F-928A-A77C7773975F}" srcOrd="0" destOrd="0" presId="urn:microsoft.com/office/officeart/2005/8/layout/radial3"/>
    <dgm:cxn modelId="{4F15288A-8136-4EDF-89E6-EC4761AF6D93}" type="presParOf" srcId="{CDC16941-0FA4-4B4F-928A-A77C7773975F}" destId="{9EF406C7-F27A-4F32-A2AE-983FBC7FD1ED}" srcOrd="0" destOrd="0" presId="urn:microsoft.com/office/officeart/2005/8/layout/radial3"/>
    <dgm:cxn modelId="{2F28DA07-8B43-45A8-AFEA-12C220C3012C}" type="presParOf" srcId="{CDC16941-0FA4-4B4F-928A-A77C7773975F}" destId="{68558518-FADC-49F7-8AAC-02CBE7F3166B}" srcOrd="1" destOrd="0" presId="urn:microsoft.com/office/officeart/2005/8/layout/radial3"/>
    <dgm:cxn modelId="{15FFE108-964E-4B1E-863D-18F0F1F96F40}" type="presParOf" srcId="{CDC16941-0FA4-4B4F-928A-A77C7773975F}" destId="{A26CCC20-CF15-44C6-89D8-5BF38D49DC4A}" srcOrd="2" destOrd="0" presId="urn:microsoft.com/office/officeart/2005/8/layout/radial3"/>
    <dgm:cxn modelId="{4D94EFA2-D5C7-49BC-A1DD-1D7C01201046}" type="presParOf" srcId="{CDC16941-0FA4-4B4F-928A-A77C7773975F}" destId="{D7AEAAFE-C9E3-43A6-8E1D-A42FD1BBD49C}" srcOrd="3" destOrd="0" presId="urn:microsoft.com/office/officeart/2005/8/layout/radial3"/>
    <dgm:cxn modelId="{F9DAA19F-44DA-4214-A423-8849ED467747}" type="presParOf" srcId="{CDC16941-0FA4-4B4F-928A-A77C7773975F}" destId="{8CA8425E-4F0D-41C1-82F3-504DE4C4AE40}" srcOrd="4" destOrd="0" presId="urn:microsoft.com/office/officeart/2005/8/layout/radial3"/>
    <dgm:cxn modelId="{FAEBA9E4-81C0-4A60-8795-245F4E8C8046}" type="presParOf" srcId="{CDC16941-0FA4-4B4F-928A-A77C7773975F}" destId="{F770B24F-425C-46D2-AF39-BCB4A7CF1B2B}" srcOrd="5" destOrd="0" presId="urn:microsoft.com/office/officeart/2005/8/layout/radial3"/>
    <dgm:cxn modelId="{404CB602-3360-4149-A54C-176C3D46086C}" type="presParOf" srcId="{CDC16941-0FA4-4B4F-928A-A77C7773975F}" destId="{DDEBF0F3-567F-4513-AA00-E99AADEF6FC4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406C7-F27A-4F32-A2AE-983FBC7FD1ED}">
      <dsp:nvSpPr>
        <dsp:cNvPr id="0" name=""/>
        <dsp:cNvSpPr/>
      </dsp:nvSpPr>
      <dsp:spPr>
        <a:xfrm>
          <a:off x="2579383" y="1091898"/>
          <a:ext cx="2470281" cy="24702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Dyrevelferd</a:t>
          </a:r>
        </a:p>
      </dsp:txBody>
      <dsp:txXfrm>
        <a:off x="2941147" y="1453662"/>
        <a:ext cx="1746753" cy="1746753"/>
      </dsp:txXfrm>
    </dsp:sp>
    <dsp:sp modelId="{68558518-FADC-49F7-8AAC-02CBE7F3166B}">
      <dsp:nvSpPr>
        <dsp:cNvPr id="0" name=""/>
        <dsp:cNvSpPr/>
      </dsp:nvSpPr>
      <dsp:spPr>
        <a:xfrm>
          <a:off x="2853168" y="-144287"/>
          <a:ext cx="1944457" cy="18531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BONDEN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Viktigste faktor!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Trivsel, Motivasjon Økonomi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Kolleger, Kunnskap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Fjøset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00" kern="1200"/>
        </a:p>
      </dsp:txBody>
      <dsp:txXfrm>
        <a:off x="3137927" y="127096"/>
        <a:ext cx="1374939" cy="1310352"/>
      </dsp:txXfrm>
    </dsp:sp>
    <dsp:sp modelId="{A26CCC20-CF15-44C6-89D8-5BF38D49DC4A}">
      <dsp:nvSpPr>
        <dsp:cNvPr id="0" name=""/>
        <dsp:cNvSpPr/>
      </dsp:nvSpPr>
      <dsp:spPr>
        <a:xfrm>
          <a:off x="4545497" y="820256"/>
          <a:ext cx="1657941" cy="16621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KSL</a:t>
          </a:r>
          <a:r>
            <a:rPr lang="nb-NO" sz="1400" kern="120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Egenrevisjon og eksternrevisjon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DVP må være godkjent for at KSL skal være godkjent</a:t>
          </a:r>
        </a:p>
      </dsp:txBody>
      <dsp:txXfrm>
        <a:off x="4788297" y="1063678"/>
        <a:ext cx="1172341" cy="1175346"/>
      </dsp:txXfrm>
    </dsp:sp>
    <dsp:sp modelId="{D7AEAAFE-C9E3-43A6-8E1D-A42FD1BBD49C}">
      <dsp:nvSpPr>
        <dsp:cNvPr id="0" name=""/>
        <dsp:cNvSpPr/>
      </dsp:nvSpPr>
      <dsp:spPr>
        <a:xfrm>
          <a:off x="4472622" y="2377178"/>
          <a:ext cx="1652383" cy="16131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Vare-mottaker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Rådgiverbesøk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Egne systemer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00" kern="1200"/>
        </a:p>
      </dsp:txBody>
      <dsp:txXfrm>
        <a:off x="4714608" y="2613415"/>
        <a:ext cx="1168411" cy="1140656"/>
      </dsp:txXfrm>
    </dsp:sp>
    <dsp:sp modelId="{8CA8425E-4F0D-41C1-82F3-504DE4C4AE40}">
      <dsp:nvSpPr>
        <dsp:cNvPr id="0" name=""/>
        <dsp:cNvSpPr/>
      </dsp:nvSpPr>
      <dsp:spPr>
        <a:xfrm>
          <a:off x="2859928" y="3012869"/>
          <a:ext cx="1887974" cy="15675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0" kern="1200"/>
            <a:t>DVP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err="1"/>
            <a:t>Varemottakers</a:t>
          </a:r>
          <a:r>
            <a:rPr lang="nb-NO" sz="1200" kern="1200"/>
            <a:t> felles verktøy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Samarbeid bonde/veterinær, veiledning, løfte alle</a:t>
          </a:r>
        </a:p>
      </dsp:txBody>
      <dsp:txXfrm>
        <a:off x="3136415" y="3242437"/>
        <a:ext cx="1335000" cy="1108455"/>
      </dsp:txXfrm>
    </dsp:sp>
    <dsp:sp modelId="{F770B24F-425C-46D2-AF39-BCB4A7CF1B2B}">
      <dsp:nvSpPr>
        <dsp:cNvPr id="0" name=""/>
        <dsp:cNvSpPr/>
      </dsp:nvSpPr>
      <dsp:spPr>
        <a:xfrm>
          <a:off x="1461449" y="842237"/>
          <a:ext cx="1623123" cy="15974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 kern="1200"/>
            <a:t>Mattilsynet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Fører tilsyn med at regelverket etterleves</a:t>
          </a:r>
        </a:p>
      </dsp:txBody>
      <dsp:txXfrm>
        <a:off x="1699150" y="1076179"/>
        <a:ext cx="1147721" cy="1129572"/>
      </dsp:txXfrm>
    </dsp:sp>
    <dsp:sp modelId="{DDEBF0F3-567F-4513-AA00-E99AADEF6FC4}">
      <dsp:nvSpPr>
        <dsp:cNvPr id="0" name=""/>
        <dsp:cNvSpPr/>
      </dsp:nvSpPr>
      <dsp:spPr>
        <a:xfrm>
          <a:off x="1495378" y="2337363"/>
          <a:ext cx="1676036" cy="16435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 kern="1200"/>
            <a:t>Animalia</a:t>
          </a:r>
          <a:r>
            <a:rPr lang="nb-NO" sz="1400" kern="1200"/>
            <a:t> </a:t>
          </a:r>
          <a:r>
            <a:rPr lang="nb-NO" sz="1200" kern="1200"/>
            <a:t>Faglig innhold, drift og </a:t>
          </a:r>
          <a:r>
            <a:rPr lang="nb-NO" sz="1200" kern="1200" err="1"/>
            <a:t>doku-mentasjon</a:t>
          </a:r>
          <a:r>
            <a:rPr lang="nb-NO" sz="1200" kern="1200"/>
            <a:t> i DVP  Helsetjenester, forebygging</a:t>
          </a:r>
        </a:p>
      </dsp:txBody>
      <dsp:txXfrm>
        <a:off x="1740828" y="2578052"/>
        <a:ext cx="1185136" cy="1162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18971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057DF-B1E7-5042-A667-9A5A84EEA5C5}" type="datetimeFigureOut">
              <a:rPr lang="nb-NO" smtClean="0"/>
              <a:t>07.06.2024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18971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E2262-D6FB-B646-AFCE-4769B1F18C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7938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8971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02C28-C3EC-3B49-B45F-4820E7CE67B4}" type="datetimeFigureOut">
              <a:rPr lang="nb-NO" smtClean="0"/>
              <a:t>07.06.2024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8971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FF7EC-C614-4D4E-85A8-A505260F04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9675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imalia.no/no/Dyr/storfe/velferdsportal-storfe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Plansjene er laget av Helsetjenesten for storfe, Animalia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Se også info på animalia.no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6461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2949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I besetninger med god dokumentasjon (eks. </a:t>
            </a:r>
            <a:r>
              <a:rPr lang="nb-NO" sz="1200" err="1"/>
              <a:t>TINEs</a:t>
            </a:r>
            <a:r>
              <a:rPr lang="nb-NO" sz="1200"/>
              <a:t> dyrevelferdsindikator eller andre tilgjengelige data fra kontrollene), vil besøket blir mer målrettet og effektivt, og kan ta kortere tid.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>
              <a:effectLst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/>
              <a:t>(Kun aktuelt i </a:t>
            </a:r>
            <a:r>
              <a:rPr lang="nb-NO" i="1" err="1"/>
              <a:t>TINEs</a:t>
            </a:r>
            <a:r>
              <a:rPr lang="nb-NO" i="1"/>
              <a:t> produsentlag: Tabellen viser eksempel på utdrag av </a:t>
            </a:r>
            <a:r>
              <a:rPr lang="nb-NO" i="1" err="1"/>
              <a:t>TINEs</a:t>
            </a:r>
            <a:r>
              <a:rPr lang="nb-NO" i="1"/>
              <a:t> DVI, fra øverst og nedover: Gjennomsnitt for Land-&gt;distrikt-&gt;produsentlag-&gt;bonde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i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/>
              <a:t>Det har oppstått en del forvirring rundt forskjellen på dyrevelferdsindikatoren til TINE (DVI) og dyrevelferdsprogrammet (DVP). DVI er basert på produksjonsdata, mens DVP er et besøk i fjøset der dyras respons på miljøet de står i og stellet de får er i fokus.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i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1"/>
              <a:t>TINES dyrevelferdsindikator vil ved oppstart være tilgjengelig for veterinær på medlem.tine.no (bonden må gi innsyn))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2848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/>
              <a:t>Fire fokusområder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/>
              <a:t>17 konkrete spørsmål om områder som anses som viktige for dyrevelferden. Det legges stor vekt på hvordan dyra svarer på miljø og stell, altså </a:t>
            </a:r>
            <a:r>
              <a:rPr lang="nb-NO" sz="1200" err="1"/>
              <a:t>dyrebaserte</a:t>
            </a:r>
            <a:r>
              <a:rPr lang="nb-NO" sz="1200"/>
              <a:t> velferdsindikatorer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>
                <a:solidFill>
                  <a:srgbClr val="000000"/>
                </a:solidFill>
                <a:latin typeface="WordVisi_MSFontService"/>
              </a:rPr>
              <a:t>Egne (åpne) spørsmål om det er gjort ekstra tiltak for å bedre trivselen til dyra i fjøset. Eksempler: </a:t>
            </a:r>
            <a:r>
              <a:rPr lang="nb-NO" sz="1200" err="1">
                <a:solidFill>
                  <a:srgbClr val="000000"/>
                </a:solidFill>
                <a:latin typeface="WordVisi_MSFontService"/>
              </a:rPr>
              <a:t>kløbørste</a:t>
            </a:r>
            <a:r>
              <a:rPr lang="nb-NO" sz="1200">
                <a:solidFill>
                  <a:srgbClr val="000000"/>
                </a:solidFill>
                <a:latin typeface="WordVisi_MSFontService"/>
              </a:rPr>
              <a:t>, lengre beitetid enn kravet, mjukt gangunderlag, </a:t>
            </a:r>
            <a:r>
              <a:rPr lang="nb-NO" sz="1200" err="1">
                <a:solidFill>
                  <a:srgbClr val="000000"/>
                </a:solidFill>
                <a:latin typeface="WordVisi_MSFontService"/>
              </a:rPr>
              <a:t>liggebås</a:t>
            </a:r>
            <a:r>
              <a:rPr lang="nb-NO" sz="1200">
                <a:solidFill>
                  <a:srgbClr val="000000"/>
                </a:solidFill>
                <a:latin typeface="WordVisi_MSFontService"/>
              </a:rPr>
              <a:t>/</a:t>
            </a:r>
            <a:r>
              <a:rPr lang="nb-NO" sz="1200" err="1">
                <a:solidFill>
                  <a:srgbClr val="000000"/>
                </a:solidFill>
                <a:latin typeface="WordVisi_MSFontService"/>
              </a:rPr>
              <a:t>talle</a:t>
            </a:r>
            <a:r>
              <a:rPr lang="nb-NO" sz="1200">
                <a:solidFill>
                  <a:srgbClr val="000000"/>
                </a:solidFill>
                <a:latin typeface="WordVisi_MSFontService"/>
              </a:rPr>
              <a:t> for okser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Under andre forhold kan det beskrives forhold som ikke faller naturlig inn under andre spørsmål – f.eks.: luftkvalitet, lysforhold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Alt </a:t>
            </a:r>
            <a:r>
              <a:rPr lang="nb-NO" sz="1200">
                <a:solidFill>
                  <a:srgbClr val="000000"/>
                </a:solidFill>
                <a:latin typeface="WordVisi_MSFontService"/>
              </a:rPr>
              <a:t>dette er nærmere beskrevet i veileder til DVP-besøket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583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/>
              <a:t>Det er også mulig å bruke score 4 - </a:t>
            </a:r>
            <a:r>
              <a:rPr lang="nb-NO" sz="1200" b="1"/>
              <a:t>Ikke relevant,</a:t>
            </a:r>
            <a:r>
              <a:rPr lang="nb-NO" sz="1200"/>
              <a:t> da enkelte av spørsmålene ikke er relevant for alle produksjonsformer</a:t>
            </a:r>
          </a:p>
          <a:p>
            <a:r>
              <a:rPr lang="nb-NO" sz="1200"/>
              <a:t>Enkelte av spørsmålene kan kun få score 1 eller 2, eksempelvis fravær av frykt, ekstra tiltak og smittevern.</a:t>
            </a:r>
          </a:p>
          <a:p>
            <a:endParaRPr lang="nb-NO" sz="1200"/>
          </a:p>
          <a:p>
            <a:r>
              <a:rPr lang="nb-NO" sz="1200"/>
              <a:t>Frister settes i dialog med bonde.</a:t>
            </a:r>
          </a:p>
          <a:p>
            <a:r>
              <a:rPr lang="nb-NO" sz="1200"/>
              <a:t>«Bør utbedres» - her settes det ikke frister (rådgivingspunkt)</a:t>
            </a:r>
          </a:p>
          <a:p>
            <a:r>
              <a:rPr lang="nb-NO" sz="1200"/>
              <a:t>«Må utbedres» - her settes en frist i samråd med bonde. Veiledende frister: 1 dag og 30 dager.</a:t>
            </a:r>
          </a:p>
          <a:p>
            <a:r>
              <a:rPr lang="nb-NO" sz="1200"/>
              <a:t>Frist på 1 dag kan settes der avviket er så alvorlig at det er nødvendig med umiddelbare tiltak. Eks. tett drikkekar, inngrodd halsbånd, skadde dyr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2CA13-AF88-409F-8AD7-0B2AA0E3EC2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273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err="1"/>
              <a:t>Varemottaker</a:t>
            </a:r>
            <a:r>
              <a:rPr lang="nb-NO" sz="1200"/>
              <a:t> ønsker å sikre at kjøtt og mjølk kommer fra dyr med akseptabel dyrevelferd. </a:t>
            </a: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NB. Det er </a:t>
            </a:r>
            <a:r>
              <a:rPr lang="nb-NO" sz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varemottaker</a:t>
            </a: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som bestemmer reaksjonene når frister for lukking ikke overholdes. Veterinæren vurderer sammen med produsent </a:t>
            </a:r>
            <a:r>
              <a:rPr lang="nb-NO" sz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ihht</a:t>
            </a: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veileder for DVP-besøket.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Det er t</a:t>
            </a:r>
            <a:r>
              <a:rPr lang="nb-NO" b="0" i="0">
                <a:effectLst/>
              </a:rPr>
              <a:t>o trekk-nivåer for kjøtt og ett nivå for mjølk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Mange avvik kan være relativt enkle å lukke, Det er ikke «farlig» å få avvik!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Dokumentasjon på lukket avvik kan, avhengig av avvikets art, skje ved nytt veterinærbesøk, bildedokumentasjon, telefonsamtale eller ved at rådgiver eller annen veterinær dokumenterer. 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0070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(Denne plansjen kan skjules og hentes fram ved behov.) </a:t>
            </a:r>
          </a:p>
          <a:p>
            <a:endParaRPr lang="nb-NO"/>
          </a:p>
          <a:p>
            <a:endParaRPr lang="nb-NO"/>
          </a:p>
          <a:p>
            <a:r>
              <a:rPr lang="nb-NO"/>
              <a:t>Det er i prinsippet det samme som skjer ved ikke avholdt besøk innen fristen.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8804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/>
              <a:t>DVP omfatter ca. 99 % av alle storfe og 93 % av alle besetninger</a:t>
            </a:r>
            <a:endParaRPr lang="nb-NO" b="0" i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>
                <a:effectLst/>
              </a:rPr>
              <a:t>Det er et mål om å inkludere absolutt alle, også de med færre enn 10 dyr, i løpet av 2025.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909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Når man har gjennomført et besøk, og veterinæren har registrert dette, så blir neste besøksfrist automatisk beregnet av systemet på følgende måte:</a:t>
            </a:r>
            <a:br>
              <a:rPr lang="nb-NO"/>
            </a:br>
            <a:br>
              <a:rPr lang="nb-NO"/>
            </a:br>
            <a:r>
              <a:rPr lang="nb-NO"/>
              <a:t>- </a:t>
            </a:r>
            <a:r>
              <a:rPr lang="nb-NO" b="0" i="0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Hvis besøk er gjennomført innen fristen blir neste frist beregnet som 16 måneder fra besøksdatoen. </a:t>
            </a:r>
            <a:br>
              <a:rPr lang="nb-NO"/>
            </a:br>
            <a:r>
              <a:rPr lang="nb-NO"/>
              <a:t>- </a:t>
            </a:r>
            <a:r>
              <a:rPr lang="nb-NO" b="0" i="0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Hvis besøket er gjennomført etter besøksfristen blir neste frist beregnet som 16 måneder fra den opprinnelige fristen du hadde. Dette gjelder også i tilfeller hvor det er gitt en utsettelse.</a:t>
            </a:r>
            <a:br>
              <a:rPr lang="nb-NO"/>
            </a:br>
            <a:br>
              <a:rPr lang="nb-NO"/>
            </a:br>
            <a:r>
              <a:rPr lang="nb-NO" b="0" i="0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Man finner sin neste besøksfrist i </a:t>
            </a:r>
            <a:r>
              <a:rPr lang="nb-NO" b="0" i="0" u="sng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3"/>
              </a:rPr>
              <a:t>Velferdsportal storfe</a:t>
            </a:r>
            <a:r>
              <a:rPr lang="nb-NO" b="0" i="0">
                <a:solidFill>
                  <a:srgbClr val="14182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. Det sendes også påminnelse på SMS og epost 30 og 14 dager før fristen. 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294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023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Nordmenn er stadig mer opptatt av dyrevelferd og har andre forventninger til husdyrhold enn tidligere. De fleste nordmenn ønsker både kjøtt og meieriprodukter i kostholdet sitt, men vil samtidig føle seg trygge på at dyrene har hatt et godt liv. </a:t>
            </a:r>
            <a:r>
              <a:rPr lang="nb-NO" sz="1200">
                <a:solidFill>
                  <a:srgbClr val="221E1F"/>
                </a:solidFill>
                <a:ea typeface="Calibri" panose="020F0502020204030204" pitchFamily="34" charset="0"/>
                <a:cs typeface="Helvetica 55 Roman"/>
              </a:rPr>
              <a:t>Forbrukerne har generelt høy tillit til den norske husdyrbaserte matproduksjonen, og den må ivaretas</a:t>
            </a:r>
            <a:r>
              <a:rPr lang="nb-NO" sz="1200" i="0">
                <a:solidFill>
                  <a:schemeClr val="tx1"/>
                </a:solidFill>
                <a:latin typeface="+mn-lt"/>
                <a:ea typeface="+mn-ea"/>
                <a:cs typeface="Helvetica 55 Roman"/>
              </a:rPr>
              <a:t>. </a:t>
            </a:r>
            <a:r>
              <a:rPr lang="nb-NO" sz="120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nasjonale dyrevelferdsprogrammene er etablert av husdyrnæringa for å dokumentere og forbedre velferden for alle produksjonsdyra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/>
              <a:t>Tilpasset dyreart og relevante problemstillinger. Foreløpig ikke igangsatt på geit.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Felles for alle storfeproduksjoner, derfor ikke konkurransevridende. For eksempel er mjølkekua en </a:t>
            </a:r>
            <a:r>
              <a:rPr lang="nb-NO" err="1"/>
              <a:t>kombiku</a:t>
            </a:r>
            <a:r>
              <a:rPr lang="nb-NO"/>
              <a:t>-to varemottakere, fordel med samme system.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Begge varemottakere har samme ansvaret for verdikjeden sin, og begge har ansvar for landbrukets felles omdømme. Dyrevelferd er et område der forbruker i liten grad skiller mellom varemottakere så alle er tjent med at andre leverer godt på dette området.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1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Varemottakere ved Kjøtt- og fjørfebransjens landsforbund (KLF), Nortura, Q-meieriene, TINE. Alle styrene vedtok BRL vinteren -20/21</a:t>
            </a:r>
          </a:p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Avlsorganisasjonene Tyr, Geno</a:t>
            </a:r>
            <a:endParaRPr lang="nb-NO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Faglagene ved Norges Bondelag og Norsk Bonde- og Småbrukarlag</a:t>
            </a:r>
          </a:p>
          <a:p>
            <a:pPr>
              <a:lnSpc>
                <a:spcPct val="90000"/>
              </a:lnSpc>
            </a:pPr>
            <a:r>
              <a:rPr lang="nb-NO" b="0" i="0" err="1">
                <a:effectLst/>
                <a:latin typeface="+mn-lt"/>
              </a:rPr>
              <a:t>Animalia</a:t>
            </a:r>
            <a:r>
              <a:rPr lang="nb-NO" b="0" i="0">
                <a:effectLst/>
                <a:latin typeface="+mn-lt"/>
              </a:rPr>
              <a:t> har koordinert prosessen med utvikling av programmet og vil drifte det</a:t>
            </a:r>
          </a:p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En egen referansegruppe med produsenter samt Norsk Mat, Den norske veterinærforeningen (DNV) og ulike fagmiljøer har vært konsultert underveis. </a:t>
            </a:r>
            <a:endParaRPr lang="nb-NO">
              <a:latin typeface="+mn-lt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59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 holder ikke lenger å si at vi har et strengt regelverk for hold av dyr.</a:t>
            </a:r>
          </a:p>
          <a:p>
            <a:r>
              <a:rPr lang="nb-NO"/>
              <a:t>Vi må dokumentere at regelverket etterleves, gi mulighet til å bli sett i kortene, tilgjengeliggjøre statistikk over sentrale velferdsområder i fjøset og vise at vi tar avvik på det største alvor. Dette er helt sentrale elementer i tillitsforholdet mellom næringa og samfunnet.</a:t>
            </a:r>
          </a:p>
          <a:p>
            <a:endParaRPr lang="nb-NO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/>
              <a:t>Kartlegging av rutiner og effekt av hva man gjør, for å skape forbedring 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5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3705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BONDEVELFERD </a:t>
            </a:r>
            <a:r>
              <a:rPr lang="nb-NO"/>
              <a:t>er en svært viktig del av arbeidet med dyrevelferd.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Mattilsynet </a:t>
            </a:r>
            <a:r>
              <a:rPr lang="nb-NO"/>
              <a:t>med </a:t>
            </a:r>
            <a:r>
              <a:rPr lang="nb-NO" err="1"/>
              <a:t>ca</a:t>
            </a:r>
            <a:r>
              <a:rPr lang="nb-NO"/>
              <a:t> 700 inspeksjoner per år på storfe, reduserte bevilgninger. Alle har varslingsplikt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KSL</a:t>
            </a:r>
            <a:r>
              <a:rPr lang="nb-NO"/>
              <a:t> med revisjon hvert 8. år i gjennomsnitt, i KSL er også andre enn varemottakere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err="1"/>
              <a:t>Varemottaker</a:t>
            </a:r>
            <a:r>
              <a:rPr lang="nb-NO" b="1"/>
              <a:t> med egne systemer</a:t>
            </a:r>
            <a:r>
              <a:rPr lang="nb-NO"/>
              <a:t>, eks TINE: Innhold i rådgiverbesøk justeres når DVP er godt i gang (ikke før siste halvdel av 2023)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Felles DVP </a:t>
            </a:r>
            <a:r>
              <a:rPr lang="nb-NO"/>
              <a:t>er ikke konkurransedrivende, en fordel at alle løftes - i motsetning til det som er tilfelle med egne merkeordninger.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3529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God dyrevelferd  lønner seg økonomisk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Er greit av og til å få «nye øyne» inn i besetningen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Lurt å bruke denne muligheten til dialog og til å utnytte kompetansen hos veterinær, blir ofte ikke tid i en travel hverdag</a:t>
            </a:r>
          </a:p>
          <a:p>
            <a:pPr marL="0" lvl="0" indent="0">
              <a:buFont typeface="Calibri" panose="020F0502020204030204" pitchFamily="34" charset="0"/>
              <a:buNone/>
            </a:pP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/>
              <a:t>Eksempler på nytteverdi: </a:t>
            </a:r>
          </a:p>
          <a:p>
            <a:r>
              <a:rPr lang="nb-NO"/>
              <a:t>Besetning 1: Det meste ser bra ut, men mange kalver med diaré. Man ser på oppstalling, rutiner for mjølkefôring osv. Mulige tiltak diskuteres. Nytteverdi: bedre dyrevelferd, mindre behandling, bedre fôrutnyttelse, mer mjølk som mjølkeku osv.</a:t>
            </a:r>
          </a:p>
          <a:p>
            <a:r>
              <a:rPr lang="nb-NO"/>
              <a:t>Besetning 2: Møkkete ungdyr som gir møkktrekk på slaktet. Dette er komplekst. Man går gjennom golv, rutiner, dyretetthet osv. Kople inn rådgiver? Mulige tiltak diskuteres. Nytteverdi: blir kvitt møkktrekk, bedre dyrevelferd </a:t>
            </a:r>
          </a:p>
          <a:p>
            <a:r>
              <a:rPr lang="nb-NO"/>
              <a:t>Besetning 3: Mye hasesår. Man ser på underlag i </a:t>
            </a:r>
            <a:r>
              <a:rPr lang="nb-NO" err="1"/>
              <a:t>liggebås</a:t>
            </a:r>
            <a:r>
              <a:rPr lang="nb-NO"/>
              <a:t> osv., tiltak diskuteres og foreslås. Nytteverdi: bedre tilvekst, fôrutnyttelse, går bedre, bedre dyrevelferd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6176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Besøket er satt til ca. hver 16. mnd. for å dekke ulike faser av produksjonen, altså slik at ikke besøket forekommer til samme tid hvert år. </a:t>
            </a:r>
          </a:p>
          <a:p>
            <a:endParaRPr lang="nb-NO"/>
          </a:p>
          <a:p>
            <a:r>
              <a:rPr lang="nb-NO"/>
              <a:t>Viktige grunner til at veterinær er valgt til å utføre besøket: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Veterinær er en beskyttet tittel med offentlig godkjent autorisasjon. Det er et kvalitetsstempel. Veterinærene har tillit i samfunnet.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Det kan uansett bli krav om regelmessig veterinærbesøk etter EUs nye dyrehelselov.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Veterinær har god kompetanse på å se sammenhengen mellom dyrehelse og dyrevelferd. Målrettet rådgiving fra veterinær er en viktig del av besøket.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Besøket skal også bygge opp under det positive som alt gjøres på bruket og gi gode tilbakemeldinger, ikke bare finne noe å sette fingeren på</a:t>
            </a:r>
          </a:p>
          <a:p>
            <a:endParaRPr lang="nb-NO"/>
          </a:p>
          <a:p>
            <a:r>
              <a:rPr lang="nb-NO"/>
              <a:t>System for dokumentasjon: Velferdsportal Storfe. Kun bonde og veterinær som oppretter besøksrapport har tilgang i tillegg til administrator hos Animalia og rådgiver tilknyttet produsenten </a:t>
            </a:r>
            <a:r>
              <a:rPr lang="nb-NO" err="1"/>
              <a:t>varemottaker</a:t>
            </a:r>
            <a:r>
              <a:rPr lang="nb-NO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256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vpstorfe.animalia.no</a:t>
            </a:r>
          </a:p>
          <a:p>
            <a:r>
              <a:rPr lang="nb-NO"/>
              <a:t>Slik vil det se ut for bonden når alt er i orden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39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-variant1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7" y="891790"/>
            <a:ext cx="8703131" cy="4229132"/>
          </a:xfrm>
          <a:prstGeom prst="rect">
            <a:avLst/>
          </a:prstGeom>
        </p:spPr>
      </p:pic>
      <p:sp>
        <p:nvSpPr>
          <p:cNvPr id="13" name="Rektangel 12"/>
          <p:cNvSpPr/>
          <p:nvPr userDrawn="1"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3568" y="2894674"/>
            <a:ext cx="4608511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683568" y="2111515"/>
            <a:ext cx="4608511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40499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205979"/>
            <a:ext cx="8705466" cy="438864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24076" y="1113235"/>
            <a:ext cx="4968875" cy="701278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nb-NO"/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454667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7B0523-9D02-4A7B-88E5-12BD1159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7489C3-9C0C-4D82-A96E-5C6B01BC1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6B7FD9-EA22-4C18-918C-2EB61D4F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FE8A-9E55-43EC-9443-D55D465C4C52}" type="datetimeFigureOut">
              <a:rPr lang="nb-NO" smtClean="0"/>
              <a:t>07.06.2024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C6472E-F024-4FF4-A96A-E520206B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D336C7-6127-4720-B837-BACACB4D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85E0-9004-42FE-BBC0-022ACE1A02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945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2095FC-C512-4789-BA89-EE7F8A0F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A320C8-1880-4B4F-A111-709473656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00BBE5-3A16-4832-8602-2F148D173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F33A9C1-62E6-42BB-A00D-7AC72B3D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667E-68E0-486C-A34E-83D542D35F59}" type="datetimeFigureOut">
              <a:rPr lang="nb-NO" smtClean="0"/>
              <a:t>07.06.2024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4DEFF28-44C7-4B10-8327-8C21B472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E91DC3-2C76-4E5B-AB5F-4EF5DCEE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866B-9557-4E1B-B776-05AAD851DD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840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-variant2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6" y="891791"/>
            <a:ext cx="8703131" cy="4229131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3568" y="2894674"/>
            <a:ext cx="4608511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683568" y="2111515"/>
            <a:ext cx="4608511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50300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-variant3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8" name="Rektangel 37"/>
          <p:cNvSpPr/>
          <p:nvPr/>
        </p:nvSpPr>
        <p:spPr>
          <a:xfrm>
            <a:off x="7308304" y="4659982"/>
            <a:ext cx="1691680" cy="3439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569" y="2625756"/>
            <a:ext cx="7089037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3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9" y="1815666"/>
            <a:ext cx="7089037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3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ved nytt kapittel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985039"/>
            <a:ext cx="8705466" cy="360958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r>
              <a:rPr lang="nb-NO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2713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 uten 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r>
              <a:rPr lang="nb-NO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9234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 s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</p:spTree>
    <p:extLst>
      <p:ext uri="{BB962C8B-B14F-4D97-AF65-F5344CB8AC3E}">
        <p14:creationId xmlns:p14="http://schemas.microsoft.com/office/powerpoint/2010/main" val="449654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3"/>
          <p:cNvSpPr>
            <a:spLocks noGrp="1"/>
          </p:cNvSpPr>
          <p:nvPr>
            <p:ph idx="1"/>
          </p:nvPr>
        </p:nvSpPr>
        <p:spPr>
          <a:xfrm>
            <a:off x="219267" y="1167595"/>
            <a:ext cx="8705466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962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u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3203848" y="1167595"/>
            <a:ext cx="5720885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6" y="1167595"/>
            <a:ext cx="2739449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1807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4644008" y="1167595"/>
            <a:ext cx="4280724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5" y="1167595"/>
            <a:ext cx="4251617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7324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idx="1"/>
          </p:nvPr>
        </p:nvSpPr>
        <p:spPr>
          <a:xfrm>
            <a:off x="219267" y="1167595"/>
            <a:ext cx="8705466" cy="342702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13" y="4810925"/>
            <a:ext cx="993089" cy="1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  <p:sldLayoutId id="2147483659" r:id="rId3"/>
    <p:sldLayoutId id="2147483662" r:id="rId4"/>
    <p:sldLayoutId id="2147483663" r:id="rId5"/>
    <p:sldLayoutId id="2147483661" r:id="rId6"/>
    <p:sldLayoutId id="2147483650" r:id="rId7"/>
    <p:sldLayoutId id="2147483652" r:id="rId8"/>
    <p:sldLayoutId id="2147483657" r:id="rId9"/>
    <p:sldLayoutId id="2147483656" r:id="rId10"/>
    <p:sldLayoutId id="2147483664" r:id="rId11"/>
    <p:sldLayoutId id="2147483665" r:id="rId12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000" u="none" kern="1200">
          <a:solidFill>
            <a:schemeClr val="bg2"/>
          </a:solidFill>
          <a:latin typeface="Calibri"/>
          <a:ea typeface="+mj-ea"/>
          <a:cs typeface="Calibri"/>
        </a:defRPr>
      </a:lvl1pPr>
    </p:titleStyle>
    <p:bodyStyle>
      <a:lvl1pPr marL="162000" indent="-162000" algn="l" defTabSz="342900" rtl="0" eaLnBrk="1" latinLnBrk="0" hangingPunct="1">
        <a:spcBef>
          <a:spcPts val="450"/>
        </a:spcBef>
        <a:spcAft>
          <a:spcPts val="450"/>
        </a:spcAft>
        <a:buFont typeface="Arial" charset="0"/>
        <a:buChar char="•"/>
        <a:defRPr sz="18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1pPr>
      <a:lvl2pPr marL="324000" indent="-162000" algn="l" defTabSz="342900" rtl="0" eaLnBrk="1" latinLnBrk="0" hangingPunct="1">
        <a:spcBef>
          <a:spcPts val="504"/>
        </a:spcBef>
        <a:buFont typeface="Arial"/>
        <a:buChar char="•"/>
        <a:defRPr sz="15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2pPr>
      <a:lvl3pPr marL="324000" indent="-171450" algn="l" defTabSz="342900" rtl="0" eaLnBrk="1" latinLnBrk="0" hangingPunct="1">
        <a:spcBef>
          <a:spcPts val="90"/>
        </a:spcBef>
        <a:buFont typeface="Lucida Grande"/>
        <a:buChar char="-"/>
        <a:defRPr sz="12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3pPr>
      <a:lvl4pPr marL="324000" indent="-171450" algn="l" defTabSz="342900" rtl="0" eaLnBrk="1" latinLnBrk="0" hangingPunct="1">
        <a:spcBef>
          <a:spcPts val="90"/>
        </a:spcBef>
        <a:buFont typeface="Arial"/>
        <a:buChar char="–"/>
        <a:defRPr sz="12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4pPr>
      <a:lvl5pPr marL="324000" indent="-171450" algn="l" defTabSz="342900" rtl="0" eaLnBrk="1" latinLnBrk="0" hangingPunct="1">
        <a:spcBef>
          <a:spcPts val="90"/>
        </a:spcBef>
        <a:buFont typeface="Arial"/>
        <a:buChar char="»"/>
        <a:defRPr sz="9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vpstorfe@animalia.no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hyperlink" Target="https://www.animalia.no/no/Dyr/storfe/dyrevelferdsprogram-for-storf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30D2FDF2-7D6B-43F8-9CBD-340D28E2F6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200"/>
              <a:t>Til produsentlagsmøter og liknende arrangementer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7B914C3-4EC3-4CEE-BD71-F38A0104F2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Dyrevelferdsprogram for storfe</a:t>
            </a:r>
          </a:p>
        </p:txBody>
      </p:sp>
    </p:spTree>
    <p:extLst>
      <p:ext uri="{BB962C8B-B14F-4D97-AF65-F5344CB8AC3E}">
        <p14:creationId xmlns:p14="http://schemas.microsoft.com/office/powerpoint/2010/main" val="19482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16C81-0785-4A83-81FB-D5417DE2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Veterinæren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43AFDC-AA6D-4C1C-AFD2-9B72E626DE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5" y="1167595"/>
            <a:ext cx="4470809" cy="3427028"/>
          </a:xfrm>
        </p:spPr>
        <p:txBody>
          <a:bodyPr/>
          <a:lstStyle/>
          <a:p>
            <a:r>
              <a:rPr lang="nb-NO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Produsenten velger selv veterinær</a:t>
            </a:r>
          </a:p>
          <a:p>
            <a:r>
              <a:rPr lang="nb-NO"/>
              <a:t>Alle veterinærer som skal gjennomføre DVP-besøk må gjennomføre et e-læringskurs om veterinærens rolle i DVP</a:t>
            </a:r>
          </a:p>
          <a:p>
            <a:r>
              <a:rPr lang="nb-NO"/>
              <a:t>Veterinær fakturerer bonden for besøket og evt. for- og etterarbeid</a:t>
            </a:r>
          </a:p>
          <a:p>
            <a:r>
              <a:rPr lang="nb-NO"/>
              <a:t>Veterinær får ordinær skyssgodtgjørelse fra staten</a:t>
            </a:r>
          </a:p>
          <a:p>
            <a:endParaRPr lang="nb-NO"/>
          </a:p>
          <a:p>
            <a:endParaRPr lang="nb-NO"/>
          </a:p>
        </p:txBody>
      </p:sp>
      <p:pic>
        <p:nvPicPr>
          <p:cNvPr id="5" name="Plassholder for innhold 5" descr="Et bilde som inneholder tekst, skjermbilde, skjerm&#10;&#10;Automatisk generert beskrivelse">
            <a:extLst>
              <a:ext uri="{FF2B5EF4-FFF2-40B4-BE49-F238E27FC236}">
                <a16:creationId xmlns:a16="http://schemas.microsoft.com/office/drawing/2014/main" id="{A9DE21CF-DEE5-4C61-B36C-714D00128E3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45420" t="21968" r="23125" b="5304"/>
          <a:stretch/>
        </p:blipFill>
        <p:spPr bwMode="auto">
          <a:xfrm>
            <a:off x="5299612" y="578775"/>
            <a:ext cx="2635310" cy="3427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889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ED4420-BB5B-4D15-8D8D-7EC9BBEA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DVP-besøket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47A140C0-DB1B-40B6-9DCD-5A7A7A620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290" r="4962" b="1"/>
          <a:stretch/>
        </p:blipFill>
        <p:spPr>
          <a:xfrm>
            <a:off x="4644008" y="1167595"/>
            <a:ext cx="4280724" cy="3427028"/>
          </a:xfr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33C1C0-5594-4E62-9060-9818CD45185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5" y="1167595"/>
            <a:ext cx="4251617" cy="3427028"/>
          </a:xfrm>
        </p:spPr>
        <p:txBody>
          <a:bodyPr>
            <a:normAutofit lnSpcReduction="10000"/>
          </a:bodyPr>
          <a:lstStyle/>
          <a:p>
            <a:r>
              <a:rPr lang="nb-NO"/>
              <a:t>Besøket er estimert til å ta ca. 1,5-2 timer </a:t>
            </a:r>
          </a:p>
          <a:p>
            <a:pPr lvl="1"/>
            <a:r>
              <a:rPr lang="nb-NO"/>
              <a:t>Tiden vil avhenge av størrelse og omfang på produksjonen </a:t>
            </a:r>
          </a:p>
          <a:p>
            <a:r>
              <a:rPr lang="nb-NO"/>
              <a:t>Besøket vil være mer effektivt der veterinær har god kjennskap til besetningen fra før, enten i form av at vedkommende er fast veterinær i besetningen eller at det foreligge god dokumentasjon og bakgrunnsdata</a:t>
            </a:r>
          </a:p>
          <a:p>
            <a:r>
              <a:rPr lang="nb-NO"/>
              <a:t>NB: Bakgrunnsdata, f.eks. </a:t>
            </a:r>
            <a:r>
              <a:rPr lang="nb-NO" err="1"/>
              <a:t>TINEs</a:t>
            </a:r>
            <a:r>
              <a:rPr lang="nb-NO"/>
              <a:t> DVI, vil IKKE i seg selv være grunnlag for økonomisk trekk</a:t>
            </a:r>
          </a:p>
        </p:txBody>
      </p:sp>
    </p:spTree>
    <p:extLst>
      <p:ext uri="{BB962C8B-B14F-4D97-AF65-F5344CB8AC3E}">
        <p14:creationId xmlns:p14="http://schemas.microsoft.com/office/powerpoint/2010/main" val="374709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FD3A0A-5D54-488C-9D9E-30C9378B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Innhold i DVP-besøket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349755DF-324C-48EE-9B4B-EB3A43A78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0323" y="1268016"/>
            <a:ext cx="2434881" cy="3309301"/>
          </a:xfrm>
          <a:prstGeom prst="rect">
            <a:avLst/>
          </a:prstGeom>
        </p:spPr>
      </p:pic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C3804053-8A54-4CE9-9457-BD4EC84FB6BC}"/>
              </a:ext>
            </a:extLst>
          </p:cNvPr>
          <p:cNvGraphicFramePr>
            <a:graphicFrameLocks noGrp="1"/>
          </p:cNvGraphicFramePr>
          <p:nvPr/>
        </p:nvGraphicFramePr>
        <p:xfrm>
          <a:off x="4673010" y="1268016"/>
          <a:ext cx="2434882" cy="3078039"/>
        </p:xfrm>
        <a:graphic>
          <a:graphicData uri="http://schemas.openxmlformats.org/drawingml/2006/table">
            <a:tbl>
              <a:tblPr/>
              <a:tblGrid>
                <a:gridCol w="2434882">
                  <a:extLst>
                    <a:ext uri="{9D8B030D-6E8A-4147-A177-3AD203B41FA5}">
                      <a16:colId xmlns:a16="http://schemas.microsoft.com/office/drawing/2014/main" val="1086770968"/>
                    </a:ext>
                  </a:extLst>
                </a:gridCol>
              </a:tblGrid>
              <a:tr h="364849">
                <a:tc>
                  <a:txBody>
                    <a:bodyPr/>
                    <a:lstStyle/>
                    <a:p>
                      <a:pPr marL="0" marR="0" lvl="0" indent="0" algn="just" defTabSz="3429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 i="0">
                          <a:effectLst/>
                          <a:latin typeface="+mn-lt"/>
                        </a:rPr>
                        <a:t>Rutiner og andre forhold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874534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Beite/lufting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04841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Kutrener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046536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Kalving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906566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Sjuke og skadde dyr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391471"/>
                  </a:ext>
                </a:extLst>
              </a:tr>
              <a:tr h="32936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Ekstra dyrevelferdsfremmende tiltak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644727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Andre forhold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191197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1" i="0">
                          <a:effectLst/>
                          <a:latin typeface="+mn-lt"/>
                        </a:rPr>
                        <a:t>Smittevern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271573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Smittesluse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180845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Utlastingsforhold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767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79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9E3AB4-2EC7-4C59-BF12-52ACCA1D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en-US"/>
              <a:t>Vurdering</a:t>
            </a:r>
          </a:p>
        </p:txBody>
      </p:sp>
      <p:pic>
        <p:nvPicPr>
          <p:cNvPr id="9" name="Plassholder for innhold 9" descr="P107TB1inTB">
            <a:extLst>
              <a:ext uri="{FF2B5EF4-FFF2-40B4-BE49-F238E27FC236}">
                <a16:creationId xmlns:a16="http://schemas.microsoft.com/office/drawing/2014/main" id="{705D8A56-B297-480C-B81B-D09388585BF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r="2" b="12955"/>
          <a:stretch/>
        </p:blipFill>
        <p:spPr bwMode="auto">
          <a:xfrm>
            <a:off x="4643590" y="1166814"/>
            <a:ext cx="4281182" cy="34274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1B19C3-A75C-44C2-B74A-89C28B0EEF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83964" y="1167198"/>
            <a:ext cx="4251617" cy="3427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700"/>
              <a:t>Alle spørsmål skal besvares og gis en score: </a:t>
            </a:r>
          </a:p>
          <a:p>
            <a:pPr marL="0" indent="0">
              <a:buNone/>
            </a:pPr>
            <a:r>
              <a:rPr lang="nb-NO" sz="1700"/>
              <a:t>1 - </a:t>
            </a:r>
            <a:r>
              <a:rPr lang="nb-NO" sz="1700" b="1"/>
              <a:t>Tilfredsstillende</a:t>
            </a:r>
            <a:r>
              <a:rPr lang="nb-NO" sz="1700"/>
              <a:t> </a:t>
            </a:r>
          </a:p>
          <a:p>
            <a:pPr marL="0" indent="0">
              <a:buNone/>
            </a:pPr>
            <a:r>
              <a:rPr lang="nb-NO" sz="1700"/>
              <a:t>2 - </a:t>
            </a:r>
            <a:r>
              <a:rPr lang="nb-NO" sz="1700" b="1"/>
              <a:t>Bør forbedres</a:t>
            </a:r>
            <a:r>
              <a:rPr lang="nb-NO" sz="1700"/>
              <a:t> </a:t>
            </a:r>
          </a:p>
          <a:p>
            <a:pPr marL="0" indent="0">
              <a:buNone/>
            </a:pPr>
            <a:r>
              <a:rPr lang="nb-NO" sz="1700"/>
              <a:t>3 – Avvik som </a:t>
            </a:r>
            <a:r>
              <a:rPr lang="nb-NO" sz="1700" b="1"/>
              <a:t>Må utbedres</a:t>
            </a:r>
            <a:r>
              <a:rPr lang="nb-NO" sz="1700"/>
              <a:t>. </a:t>
            </a:r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endParaRPr lang="nb-NO" sz="1700"/>
          </a:p>
        </p:txBody>
      </p:sp>
      <p:sp>
        <p:nvSpPr>
          <p:cNvPr id="11" name="Tekstboks 46" descr="P107TB6bA#y1">
            <a:extLst>
              <a:ext uri="{FF2B5EF4-FFF2-40B4-BE49-F238E27FC236}">
                <a16:creationId xmlns:a16="http://schemas.microsoft.com/office/drawing/2014/main" id="{830B22C8-5AA0-4313-8333-7FC2789E7392}"/>
              </a:ext>
            </a:extLst>
          </p:cNvPr>
          <p:cNvSpPr txBox="1"/>
          <p:nvPr/>
        </p:nvSpPr>
        <p:spPr>
          <a:xfrm>
            <a:off x="6358614" y="2715766"/>
            <a:ext cx="643125" cy="658835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7926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D0AA33-2711-4948-A8E4-24A64EE9A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Reaksjoner fra varemottaker ved manglende oppfølging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C4E53D-6DA9-44A0-BB60-E26A9AEB39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93051" y="1117759"/>
            <a:ext cx="8676357" cy="347686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000" b="1"/>
              <a:t>Manglende besøk </a:t>
            </a:r>
            <a:r>
              <a:rPr lang="nb-NO" sz="2000"/>
              <a:t>eller </a:t>
            </a:r>
            <a:r>
              <a:rPr lang="nb-NO" sz="2000" b="1"/>
              <a:t>manglende lukking av avvik </a:t>
            </a:r>
            <a:r>
              <a:rPr lang="nb-NO" sz="2000"/>
              <a:t>innen </a:t>
            </a:r>
            <a:r>
              <a:rPr lang="nb-NO" sz="2000" b="1"/>
              <a:t>fristen</a:t>
            </a:r>
            <a:r>
              <a:rPr lang="nb-NO" sz="2000"/>
              <a:t> kan gi trekk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000"/>
              <a:t> Kjøtt: </a:t>
            </a:r>
          </a:p>
          <a:p>
            <a:pPr lvl="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400"/>
              <a:t>15 dager etter at fristen er utløpt</a:t>
            </a:r>
          </a:p>
          <a:p>
            <a:pPr lvl="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400"/>
              <a:t>DVP-trekk på 1 kr/kg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000"/>
              <a:t> Mjølk og kjøtt: 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/>
              <a:t>45 dager etter at fristen er utløpt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/>
              <a:t>DVP er ikke godkjent og KSL-trekk inntreffer</a:t>
            </a:r>
          </a:p>
          <a:p>
            <a:pPr>
              <a:lnSpc>
                <a:spcPct val="90000"/>
              </a:lnSpc>
            </a:pPr>
            <a:endParaRPr lang="nb-NO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2000">
                <a:solidFill>
                  <a:srgbClr val="000000"/>
                </a:solidFill>
                <a:latin typeface="Calibri" panose="020F0502020204030204" pitchFamily="34" charset="0"/>
              </a:rPr>
              <a:t>Veterinær lukker tiltak og avvik i systemet, etter dokumentasjon fra produsent</a:t>
            </a:r>
            <a:endParaRPr lang="nb-NO" sz="2000"/>
          </a:p>
          <a:p>
            <a:pPr marL="0" indent="0">
              <a:lnSpc>
                <a:spcPct val="90000"/>
              </a:lnSpc>
              <a:buNone/>
            </a:pPr>
            <a:endParaRPr lang="nb-NO" sz="200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BC4A6BD-93EC-4D8E-8499-2418C31B1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6601" y="4411134"/>
            <a:ext cx="568132" cy="183490"/>
          </a:xfrm>
        </p:spPr>
        <p:txBody>
          <a:bodyPr>
            <a:normAutofit fontScale="25000" lnSpcReduction="20000"/>
          </a:bodyPr>
          <a:lstStyle/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2798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e 31">
            <a:extLst>
              <a:ext uri="{FF2B5EF4-FFF2-40B4-BE49-F238E27FC236}">
                <a16:creationId xmlns:a16="http://schemas.microsoft.com/office/drawing/2014/main" id="{0C1EEF66-4A18-470D-AE6F-EA0BB893D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73" y="205980"/>
            <a:ext cx="8589608" cy="47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582A77-A7AF-4873-A2CB-9B364FC5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 Hvordan inkluderes besetninger? </a:t>
            </a:r>
          </a:p>
        </p:txBody>
      </p:sp>
      <p:pic>
        <p:nvPicPr>
          <p:cNvPr id="5" name="Picture 2" descr="C:\Bilder\230809\DSC02595.JPG">
            <a:extLst>
              <a:ext uri="{FF2B5EF4-FFF2-40B4-BE49-F238E27FC236}">
                <a16:creationId xmlns:a16="http://schemas.microsoft.com/office/drawing/2014/main" id="{731EDEA9-3CE3-4422-961F-99998C6ECE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r="-4" b="-4"/>
          <a:stretch/>
        </p:blipFill>
        <p:spPr bwMode="auto">
          <a:xfrm>
            <a:off x="5148064" y="1236278"/>
            <a:ext cx="3336296" cy="2670945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5FBF557-E681-4A66-83A4-0F99B9800B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5" y="1167595"/>
            <a:ext cx="4536276" cy="3427028"/>
          </a:xfrm>
        </p:spPr>
        <p:txBody>
          <a:bodyPr>
            <a:normAutofit/>
          </a:bodyPr>
          <a:lstStyle/>
          <a:p>
            <a:r>
              <a:rPr lang="nb-NO"/>
              <a:t>Fra 1. januar 2022 til 1. mai 2023 ble alle besetninger med mer enn 10 dyr puljevis inkludert i programmet</a:t>
            </a:r>
          </a:p>
          <a:p>
            <a:r>
              <a:rPr lang="nb-NO"/>
              <a:t>Heretter gjøres det en årlig oppdatering av inkluderte besetninger basert på søknad om produksjonstilskudd.</a:t>
            </a:r>
          </a:p>
          <a:p>
            <a:r>
              <a:rPr lang="nb-NO"/>
              <a:t>Nye produsenter får beskjed via SMS og </a:t>
            </a:r>
            <a:br>
              <a:rPr lang="nb-NO"/>
            </a:br>
            <a:r>
              <a:rPr lang="nb-NO"/>
              <a:t>e-post når de innlemmes i programmet</a:t>
            </a:r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2972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344481-C697-485A-9705-82315863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må produsent gjøre?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B1C1E10-1A6F-427B-B12E-C2CB2D5EC34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6" y="1167595"/>
            <a:ext cx="4492958" cy="36584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/>
              <a:t>Før første besøk</a:t>
            </a:r>
          </a:p>
          <a:p>
            <a:pPr lvl="1"/>
            <a:r>
              <a:rPr lang="nb-NO"/>
              <a:t>Sende forespørsel til ønsket veterinær om å inngå avtale i Velferdsportal storfe, i god tid før fristen</a:t>
            </a:r>
          </a:p>
          <a:p>
            <a:pPr lvl="1"/>
            <a:r>
              <a:rPr lang="nb-NO"/>
              <a:t>Avtale besøk med vedkommende veterinær</a:t>
            </a:r>
          </a:p>
          <a:p>
            <a:pPr marL="161996" lvl="1" indent="0">
              <a:buNone/>
            </a:pPr>
            <a:endParaRPr lang="nb-NO" sz="1700"/>
          </a:p>
          <a:p>
            <a:pPr marL="161996" lvl="1" indent="0">
              <a:buNone/>
            </a:pPr>
            <a:r>
              <a:rPr lang="nb-NO" sz="1700"/>
              <a:t>Ved besøket</a:t>
            </a:r>
          </a:p>
          <a:p>
            <a:pPr lvl="1"/>
            <a:r>
              <a:rPr lang="nb-NO"/>
              <a:t>Være til stede for veterinær under hele besøket. Vise alle dyr i alle fjøs. </a:t>
            </a:r>
          </a:p>
          <a:p>
            <a:pPr lvl="1"/>
            <a:endParaRPr lang="nb-NO"/>
          </a:p>
          <a:p>
            <a:pPr marL="0" indent="0">
              <a:buNone/>
            </a:pPr>
            <a:r>
              <a:rPr lang="nb-NO"/>
              <a:t>Etter besøk</a:t>
            </a:r>
          </a:p>
          <a:p>
            <a:pPr lvl="1"/>
            <a:r>
              <a:rPr lang="nb-NO"/>
              <a:t>Følge opp eventuelle avvik og utføre forbedringstiltak </a:t>
            </a:r>
          </a:p>
          <a:p>
            <a:pPr lvl="1"/>
            <a:r>
              <a:rPr lang="nb-NO"/>
              <a:t>Følge opp med nytt besøk innen neste beregnede besøksfrist (påminnelse sendes ut)</a:t>
            </a:r>
          </a:p>
          <a:p>
            <a:pPr lvl="1"/>
            <a:r>
              <a:rPr lang="nb-NO"/>
              <a:t>Produsenten ser sine rapporter i Velferdsportal storfe</a:t>
            </a:r>
          </a:p>
          <a:p>
            <a:pPr marL="162000" lvl="1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88074CB-0BDB-47AF-8E99-EEA0E3761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4" r="12411"/>
          <a:stretch/>
        </p:blipFill>
        <p:spPr>
          <a:xfrm>
            <a:off x="5401734" y="1681791"/>
            <a:ext cx="3493892" cy="27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33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9559BE-656F-43BB-ADCA-6B3C811E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6" y="292243"/>
            <a:ext cx="8705466" cy="745592"/>
          </a:xfrm>
        </p:spPr>
        <p:txBody>
          <a:bodyPr/>
          <a:lstStyle/>
          <a:p>
            <a:r>
              <a:rPr lang="nb-NO"/>
              <a:t>Ønsker tilbakemeldinger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3E0437-2CFB-4D29-9C5B-E68B388F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61925" indent="-161925"/>
            <a:r>
              <a:rPr lang="nb-NO"/>
              <a:t>DVP storfe er ikke perfekt</a:t>
            </a:r>
          </a:p>
          <a:p>
            <a:pPr marL="161925" indent="-161925"/>
            <a:r>
              <a:rPr lang="nb-NO"/>
              <a:t>Programmet vil evalueres og forbedres fortløpende</a:t>
            </a:r>
          </a:p>
          <a:p>
            <a:pPr marL="161925" indent="-161925"/>
            <a:r>
              <a:rPr lang="nb-NO"/>
              <a:t>Tilbakemeldinger på innholdet i programmet kan sendes til brukerstøtte i Animalia på </a:t>
            </a:r>
            <a:r>
              <a:rPr lang="nb-NO">
                <a:hlinkClick r:id="rId3"/>
              </a:rPr>
              <a:t>vpstorfe@animalia.no</a:t>
            </a:r>
            <a:endParaRPr lang="nb-NO"/>
          </a:p>
          <a:p>
            <a:pPr marL="161925" indent="-161925"/>
            <a:endParaRPr lang="nb-NO"/>
          </a:p>
          <a:p>
            <a:pPr marL="161925" indent="-161925"/>
            <a:r>
              <a:rPr lang="nb-NO"/>
              <a:t>Mer info på:</a:t>
            </a:r>
            <a:r>
              <a:rPr lang="nb-NO">
                <a:solidFill>
                  <a:srgbClr val="262C23"/>
                </a:solidFill>
              </a:rPr>
              <a:t> </a:t>
            </a:r>
            <a:r>
              <a:rPr lang="nb-NO">
                <a:solidFill>
                  <a:srgbClr val="262C23"/>
                </a:solidFill>
                <a:hlinkClick r:id="rId4"/>
              </a:rPr>
              <a:t>https://www.animalia.no/no/Dyr/storfe/dyrevelferdsprogram-for-storfe/</a:t>
            </a:r>
            <a:r>
              <a:rPr lang="nb-NO">
                <a:solidFill>
                  <a:srgbClr val="262C23"/>
                </a:solidFill>
              </a:rPr>
              <a:t> 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456F48-6434-49F6-B75F-568910E52BAB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220847"/>
            <a:ext cx="3805511" cy="297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10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E7BD10-7EFB-44D4-9D55-C22EA208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60" y="-204251"/>
            <a:ext cx="5683795" cy="1152144"/>
          </a:xfrm>
        </p:spPr>
        <p:txBody>
          <a:bodyPr anchor="b">
            <a:normAutofit/>
          </a:bodyPr>
          <a:lstStyle/>
          <a:p>
            <a:r>
              <a:rPr lang="nb-NO" sz="2800"/>
              <a:t>Hva er et dyrevelferdsprogram (DVP)?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A84BAB-A8DF-4AB0-B7C9-E7B36CB5C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61" y="1059583"/>
            <a:ext cx="5371940" cy="3424232"/>
          </a:xfrm>
        </p:spPr>
        <p:txBody>
          <a:bodyPr vert="horz" lIns="0" tIns="45720" rIns="91440" bIns="45720" rtlCol="0" anchor="t">
            <a:noAutofit/>
          </a:bodyPr>
          <a:lstStyle/>
          <a:p>
            <a:pPr marL="161921" indent="-161921"/>
            <a:r>
              <a:rPr lang="nb-NO" sz="2000"/>
              <a:t>DVP er et rammeverk for systematisk dokumentasjon og forbedring av dyrevelferd i norsk husdyrproduksjon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000"/>
              <a:t>Regelmessig samarbeid med veterinær.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2000"/>
          </a:p>
          <a:p>
            <a:pPr marL="161921" indent="-161921"/>
            <a:r>
              <a:rPr lang="nb-NO" sz="2000"/>
              <a:t>DVP storfe ble lansert 1. januar 2022</a:t>
            </a:r>
          </a:p>
          <a:p>
            <a:pPr marL="323921" lvl="1" indent="-161921"/>
            <a:r>
              <a:rPr lang="nb-NO" sz="1700">
                <a:solidFill>
                  <a:srgbClr val="000000"/>
                </a:solidFill>
              </a:rPr>
              <a:t>felles for mjølkeproduksjon, </a:t>
            </a:r>
            <a:r>
              <a:rPr lang="nb-NO" sz="1700" err="1">
                <a:solidFill>
                  <a:srgbClr val="000000"/>
                </a:solidFill>
              </a:rPr>
              <a:t>ammekuproduksjon</a:t>
            </a:r>
            <a:r>
              <a:rPr lang="nb-NO" sz="1700">
                <a:solidFill>
                  <a:srgbClr val="000000"/>
                </a:solidFill>
              </a:rPr>
              <a:t> og </a:t>
            </a:r>
            <a:r>
              <a:rPr lang="nb-NO" sz="1700" err="1">
                <a:solidFill>
                  <a:srgbClr val="000000"/>
                </a:solidFill>
              </a:rPr>
              <a:t>oppfôringsbesetninger</a:t>
            </a:r>
            <a:endParaRPr lang="nb-NO" sz="1700"/>
          </a:p>
          <a:p>
            <a:pPr marL="161921" indent="-161921"/>
            <a:r>
              <a:rPr lang="nb-NO" sz="2000"/>
              <a:t>DVP finnes også for fjørfe, svin og sau.</a:t>
            </a:r>
          </a:p>
          <a:p>
            <a:pPr marL="0" indent="0">
              <a:buNone/>
            </a:pPr>
            <a:endParaRPr lang="nb-NO"/>
          </a:p>
          <a:p>
            <a:pPr marL="161921" indent="-161921"/>
            <a:endParaRPr lang="nb-NO" sz="1500"/>
          </a:p>
          <a:p>
            <a:pPr marL="0" indent="0">
              <a:buNone/>
            </a:pPr>
            <a:endParaRPr lang="nb-NO" sz="1500"/>
          </a:p>
        </p:txBody>
      </p:sp>
      <p:pic>
        <p:nvPicPr>
          <p:cNvPr id="4" name="Plassholder for bilde 6">
            <a:extLst>
              <a:ext uri="{FF2B5EF4-FFF2-40B4-BE49-F238E27FC236}">
                <a16:creationId xmlns:a16="http://schemas.microsoft.com/office/drawing/2014/main" id="{9780AB8C-5641-4E63-A935-205667462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46" b="4810"/>
          <a:stretch/>
        </p:blipFill>
        <p:spPr>
          <a:xfrm rot="5400000">
            <a:off x="5234332" y="1021681"/>
            <a:ext cx="4432868" cy="29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8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38D9E-43FF-4FE4-9D10-1AF94527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 sz="2800"/>
              <a:t>Hele næringa står bak DVP storfe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5AF2D8A-6FDF-41A0-A070-EADF37894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13" y="1197307"/>
            <a:ext cx="1342275" cy="95446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757D3A2-1ECB-40EF-A3D5-638927E1D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964" y="2548462"/>
            <a:ext cx="897078" cy="66092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703B421-0744-47B3-B8ED-2415006AF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1" y="3648411"/>
            <a:ext cx="1627930" cy="74559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C1970E0E-3173-4E40-9300-F0800FC9C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4489" r="8608" b="21459"/>
          <a:stretch/>
        </p:blipFill>
        <p:spPr>
          <a:xfrm>
            <a:off x="4091042" y="3468814"/>
            <a:ext cx="1096267" cy="91467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69092BC5-F42B-4F1B-B737-D0CEDC584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6950" y="2713382"/>
            <a:ext cx="1155027" cy="646677"/>
          </a:xfrm>
          <a:prstGeom prst="rect">
            <a:avLst/>
          </a:prstGeom>
        </p:spPr>
      </p:pic>
      <p:pic>
        <p:nvPicPr>
          <p:cNvPr id="5" name="Bilde 5">
            <a:extLst>
              <a:ext uri="{FF2B5EF4-FFF2-40B4-BE49-F238E27FC236}">
                <a16:creationId xmlns:a16="http://schemas.microsoft.com/office/drawing/2014/main" id="{07A7B932-F900-4515-9F72-BC0855B36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383" y="3910621"/>
            <a:ext cx="1758184" cy="221174"/>
          </a:xfrm>
          <a:prstGeom prst="rect">
            <a:avLst/>
          </a:prstGeom>
        </p:spPr>
      </p:pic>
      <p:pic>
        <p:nvPicPr>
          <p:cNvPr id="6" name="Bilde 7">
            <a:extLst>
              <a:ext uri="{FF2B5EF4-FFF2-40B4-BE49-F238E27FC236}">
                <a16:creationId xmlns:a16="http://schemas.microsoft.com/office/drawing/2014/main" id="{42FD8869-002E-4AE2-A017-A4800F911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5601" y="1730008"/>
            <a:ext cx="1451114" cy="41880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53785E74-BACE-42B0-A5B5-51E23F376D6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3" y="2397509"/>
            <a:ext cx="1479582" cy="9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9">
            <a:extLst>
              <a:ext uri="{FF2B5EF4-FFF2-40B4-BE49-F238E27FC236}">
                <a16:creationId xmlns:a16="http://schemas.microsoft.com/office/drawing/2014/main" id="{F987BB5A-5668-4F7B-B716-5469ACFE6B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759" y="1424775"/>
            <a:ext cx="1854200" cy="3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3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74AC02-D8F8-4FAD-89DB-BE72B6417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/>
              <a:t>Hva er målet med DVP storfe?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F2BE78-BBDA-45C0-BCAD-297F569C64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6" y="1059583"/>
            <a:ext cx="5325743" cy="408391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23850" lvl="1" indent="-161925">
              <a:buFont typeface="Wingdings" panose="05000000000000000000" pitchFamily="2" charset="2"/>
              <a:buChar char="ü"/>
            </a:pPr>
            <a:endParaRPr lang="nb-NO" sz="2400">
              <a:solidFill>
                <a:srgbClr val="221E1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>
                <a:solidFill>
                  <a:srgbClr val="221E1F"/>
                </a:solidFill>
                <a:ea typeface="Calibri" panose="020F0502020204030204" pitchFamily="34" charset="0"/>
                <a:cs typeface="Arial"/>
              </a:rPr>
              <a:t>I</a:t>
            </a:r>
            <a:r>
              <a:rPr lang="nb-NO" sz="2400">
                <a:ea typeface="Calibri" panose="020F0502020204030204" pitchFamily="34" charset="0"/>
                <a:cs typeface="Arial"/>
              </a:rPr>
              <a:t>vareta og forbedre dyrehelse og dyrevelferd i norske storfebesetninger</a:t>
            </a:r>
            <a:r>
              <a:rPr lang="nb-NO" sz="2400">
                <a:solidFill>
                  <a:srgbClr val="000000"/>
                </a:solidFill>
              </a:rPr>
              <a:t> </a:t>
            </a:r>
          </a:p>
          <a:p>
            <a:pPr marL="342900" lvl="1" indent="0">
              <a:buNone/>
            </a:pPr>
            <a:endParaRPr lang="nb-NO" sz="2400">
              <a:solidFill>
                <a:srgbClr val="000000"/>
              </a:solidFill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>
                <a:solidFill>
                  <a:srgbClr val="000000"/>
                </a:solidFill>
              </a:rPr>
              <a:t>Være et verktøy for å løfte dyrevelferden hos alle, uavhengig av nåværende nivå, produksjonsform, varemottaker og geografi</a:t>
            </a:r>
          </a:p>
          <a:p>
            <a:pPr marL="342900" lvl="1" indent="0">
              <a:buNone/>
            </a:pPr>
            <a:endParaRPr lang="nb-NO" sz="2400">
              <a:solidFill>
                <a:srgbClr val="000000"/>
              </a:solidFill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>
                <a:ea typeface="Calibri" panose="020F0502020204030204" pitchFamily="34" charset="0"/>
                <a:cs typeface="Arial"/>
              </a:rPr>
              <a:t>Være et rådgivingsverktøy som skal fremme dyrehelse og dyrevelferd gjennom veiledning og samarbeid mellom bonde og veterinær</a:t>
            </a:r>
          </a:p>
          <a:p>
            <a:pPr marL="342900" lvl="1" indent="0">
              <a:buNone/>
            </a:pPr>
            <a:endParaRPr lang="nb-NO" sz="2400">
              <a:solidFill>
                <a:srgbClr val="141823"/>
              </a:solidFill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>
                <a:solidFill>
                  <a:srgbClr val="141823"/>
                </a:solidFill>
              </a:rPr>
              <a:t>Gi dokumentasjon på dyrevelferd, samt dyrevelferdstiltak utover det regelverket krever</a:t>
            </a:r>
          </a:p>
          <a:p>
            <a:pPr marL="161925" indent="-161925"/>
            <a:endParaRPr lang="nb-NO">
              <a:latin typeface="+mn-lt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7820196-E778-46A5-8404-FDAAF052A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894" r="31884" b="-2"/>
          <a:stretch/>
        </p:blipFill>
        <p:spPr>
          <a:xfrm flipH="1">
            <a:off x="6118167" y="1133446"/>
            <a:ext cx="2544145" cy="28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B26106F-AD29-40B2-80A6-2F62D1430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1139"/>
          <a:stretch/>
        </p:blipFill>
        <p:spPr bwMode="auto">
          <a:xfrm>
            <a:off x="3662269" y="7"/>
            <a:ext cx="5481731" cy="2523737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B2D1D36C-DAF1-4901-BE3A-CB43E6E1A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037" r="9941" b="1"/>
          <a:stretch/>
        </p:blipFill>
        <p:spPr>
          <a:xfrm>
            <a:off x="3662269" y="2619756"/>
            <a:ext cx="5481731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6174786-6EBD-42D5-9694-0A2975C7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644652"/>
            <a:ext cx="3624602" cy="932688"/>
          </a:xfrm>
        </p:spPr>
        <p:txBody>
          <a:bodyPr vert="horz" lIns="68580" tIns="34290" rIns="68580" bIns="34290" rtlCol="0" anchor="ctr" anchorCtr="0">
            <a:normAutofit/>
          </a:bodyPr>
          <a:lstStyle/>
          <a:p>
            <a:r>
              <a:rPr lang="en-US" sz="2800" err="1"/>
              <a:t>Hjelper</a:t>
            </a:r>
            <a:r>
              <a:rPr lang="en-US" sz="2800"/>
              <a:t> DVP?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F603B02-F7CF-4A77-8476-0D949DCE94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6043" y="1884459"/>
            <a:ext cx="3624602" cy="2748263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161290" indent="-161925"/>
            <a:r>
              <a:rPr lang="en-US"/>
              <a:t>Fra DVP </a:t>
            </a:r>
            <a:r>
              <a:rPr lang="en-US" err="1"/>
              <a:t>slaktekylling</a:t>
            </a:r>
            <a:r>
              <a:rPr lang="en-US"/>
              <a:t> </a:t>
            </a:r>
            <a:r>
              <a:rPr lang="en-US" err="1"/>
              <a:t>trådte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kraft </a:t>
            </a:r>
            <a:r>
              <a:rPr lang="en-US" err="1"/>
              <a:t>i</a:t>
            </a:r>
            <a:r>
              <a:rPr lang="en-US"/>
              <a:t> 2013 </a:t>
            </a:r>
            <a:r>
              <a:rPr lang="en-US" err="1"/>
              <a:t>fram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d.d.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kyllingenes</a:t>
            </a:r>
            <a:r>
              <a:rPr lang="en-US"/>
              <a:t> </a:t>
            </a:r>
            <a:r>
              <a:rPr lang="en-US" err="1"/>
              <a:t>tråputehelse</a:t>
            </a:r>
            <a:r>
              <a:rPr lang="en-US"/>
              <a:t> </a:t>
            </a:r>
            <a:r>
              <a:rPr lang="en-US" err="1"/>
              <a:t>blitt</a:t>
            </a:r>
            <a:r>
              <a:rPr lang="en-US"/>
              <a:t> </a:t>
            </a:r>
            <a:r>
              <a:rPr lang="en-US" err="1"/>
              <a:t>mye</a:t>
            </a:r>
            <a:r>
              <a:rPr lang="en-US"/>
              <a:t> </a:t>
            </a:r>
            <a:r>
              <a:rPr lang="en-US" err="1"/>
              <a:t>bedre</a:t>
            </a:r>
            <a:endParaRPr lang="en-US"/>
          </a:p>
          <a:p>
            <a:pPr marL="161290" indent="-161925"/>
            <a:endParaRPr lang="en-US"/>
          </a:p>
          <a:p>
            <a:pPr marL="161290" indent="-161925"/>
            <a:r>
              <a:rPr lang="en-US"/>
              <a:t>Fra DVP </a:t>
            </a:r>
            <a:r>
              <a:rPr lang="en-US" err="1"/>
              <a:t>svin</a:t>
            </a:r>
            <a:r>
              <a:rPr lang="en-US"/>
              <a:t> </a:t>
            </a:r>
            <a:r>
              <a:rPr lang="en-US" err="1"/>
              <a:t>trådte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kraft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januar</a:t>
            </a:r>
            <a:r>
              <a:rPr lang="en-US"/>
              <a:t> 2019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d.d.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forekomst</a:t>
            </a:r>
            <a:r>
              <a:rPr lang="en-US"/>
              <a:t> av </a:t>
            </a:r>
            <a:r>
              <a:rPr lang="en-US" err="1"/>
              <a:t>halesår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gris</a:t>
            </a:r>
            <a:r>
              <a:rPr lang="en-US"/>
              <a:t> </a:t>
            </a:r>
            <a:r>
              <a:rPr lang="en-US" err="1"/>
              <a:t>gått</a:t>
            </a:r>
            <a:r>
              <a:rPr lang="en-US"/>
              <a:t> </a:t>
            </a:r>
            <a:r>
              <a:rPr lang="en-US" err="1"/>
              <a:t>ned</a:t>
            </a:r>
            <a:endParaRPr lang="en-US"/>
          </a:p>
          <a:p>
            <a:pPr marL="161290" indent="-161925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23162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7F08C1C-692E-4EC8-9EFF-98F932991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8700026"/>
              </p:ext>
            </p:extLst>
          </p:nvPr>
        </p:nvGraphicFramePr>
        <p:xfrm>
          <a:off x="897467" y="414868"/>
          <a:ext cx="7620000" cy="445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357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F14A1F-C10D-46E2-9DE3-9FEBA63A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er DVP nyttig for bonden?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CDF0F4-CD91-495F-A420-6604ABD2C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138687"/>
            <a:ext cx="3886200" cy="4004813"/>
          </a:xfrm>
        </p:spPr>
        <p:txBody>
          <a:bodyPr>
            <a:normAutofit/>
          </a:bodyPr>
          <a:lstStyle/>
          <a:p>
            <a:r>
              <a:rPr lang="nb-NO"/>
              <a:t>Synliggjøring av alt det gode arbeidet som gjøres</a:t>
            </a:r>
          </a:p>
          <a:p>
            <a:r>
              <a:rPr lang="nb-NO"/>
              <a:t>Mer kunnskap og bevisstgjøring rundt dyrevelferd og dyrehelse i egen besetning</a:t>
            </a:r>
          </a:p>
          <a:p>
            <a:r>
              <a:rPr lang="nb-NO"/>
              <a:t>Samarbeid med veterinær på en «ny» måte, for sammen å skape forbedring</a:t>
            </a:r>
          </a:p>
          <a:p>
            <a:endParaRPr lang="nb-NO"/>
          </a:p>
          <a:p>
            <a:pPr marL="0" indent="0">
              <a:buNone/>
            </a:pPr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A159CB4-3542-4DCA-92F9-F8084B1CD7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5482" b="20260"/>
          <a:stretch/>
        </p:blipFill>
        <p:spPr>
          <a:xfrm>
            <a:off x="4965235" y="2096218"/>
            <a:ext cx="3550115" cy="19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0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EBDA5F-01CB-48E9-A234-CF3C9A49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Veterinærbesøk - et sentralt element i DVP</a:t>
            </a:r>
          </a:p>
        </p:txBody>
      </p:sp>
      <p:pic>
        <p:nvPicPr>
          <p:cNvPr id="5" name="Picture 809525338" descr="Et bilde som inneholder ku, innendørs, stående, pattedyr&#10;&#10;Automatisk generert beskrivelse">
            <a:extLst>
              <a:ext uri="{FF2B5EF4-FFF2-40B4-BE49-F238E27FC236}">
                <a16:creationId xmlns:a16="http://schemas.microsoft.com/office/drawing/2014/main" id="{1C6F4469-EA0D-426A-B072-38616D16D0D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82" b="3"/>
          <a:stretch/>
        </p:blipFill>
        <p:spPr>
          <a:xfrm>
            <a:off x="5004048" y="1275607"/>
            <a:ext cx="3416628" cy="2448272"/>
          </a:xfrm>
          <a:prstGeom prst="rect">
            <a:avLst/>
          </a:prstGeo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0E9D0AD-04B9-443E-80DE-F40504E863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19268" y="1091395"/>
            <a:ext cx="4552225" cy="3427028"/>
          </a:xfrm>
        </p:spPr>
        <p:txBody>
          <a:bodyPr>
            <a:noAutofit/>
          </a:bodyPr>
          <a:lstStyle/>
          <a:p>
            <a:r>
              <a:rPr lang="nb-NO" sz="1600"/>
              <a:t>Veterinærbesøk minimum hver 16. mnd. med vurdering av alle dyregrupper </a:t>
            </a:r>
          </a:p>
          <a:p>
            <a:r>
              <a:rPr lang="nb-NO" sz="1600"/>
              <a:t>Hvorfor veterinær? </a:t>
            </a:r>
          </a:p>
          <a:p>
            <a:r>
              <a:rPr lang="nb-NO" sz="1600"/>
              <a:t>Veterinær og bonde skal sammen finne forbedringsområder. Det som er bra skal også vektlegges i besøket!</a:t>
            </a:r>
          </a:p>
          <a:p>
            <a:r>
              <a:rPr lang="nb-NO" sz="1600"/>
              <a:t>Dokumentasjon fra besøket legges inn i Velferdsportal storfe. </a:t>
            </a:r>
          </a:p>
          <a:p>
            <a:pPr marL="0" indent="0">
              <a:buNone/>
            </a:pPr>
            <a:endParaRPr lang="nb-NO" sz="1600"/>
          </a:p>
        </p:txBody>
      </p:sp>
    </p:spTree>
    <p:extLst>
      <p:ext uri="{BB962C8B-B14F-4D97-AF65-F5344CB8AC3E}">
        <p14:creationId xmlns:p14="http://schemas.microsoft.com/office/powerpoint/2010/main" val="260620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kveg, skjermbilde, buskap&#10;&#10;Automatisk generert beskrivelse">
            <a:extLst>
              <a:ext uri="{FF2B5EF4-FFF2-40B4-BE49-F238E27FC236}">
                <a16:creationId xmlns:a16="http://schemas.microsoft.com/office/drawing/2014/main" id="{0DF5D363-9A24-D529-9F4F-F6078ECA2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5959"/>
          <a:stretch/>
        </p:blipFill>
        <p:spPr>
          <a:xfrm>
            <a:off x="219267" y="985039"/>
            <a:ext cx="8705466" cy="3609584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8F92F31-37E1-408B-814A-18608841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/>
          <a:p>
            <a:r>
              <a:rPr lang="nb-NO"/>
              <a:t>Velferdsportal storfe</a:t>
            </a:r>
          </a:p>
        </p:txBody>
      </p:sp>
    </p:spTree>
    <p:extLst>
      <p:ext uri="{BB962C8B-B14F-4D97-AF65-F5344CB8AC3E}">
        <p14:creationId xmlns:p14="http://schemas.microsoft.com/office/powerpoint/2010/main" val="2018683277"/>
      </p:ext>
    </p:extLst>
  </p:cSld>
  <p:clrMapOvr>
    <a:masterClrMapping/>
  </p:clrMapOvr>
</p:sld>
</file>

<file path=ppt/theme/theme1.xml><?xml version="1.0" encoding="utf-8"?>
<a:theme xmlns:a="http://schemas.openxmlformats.org/drawingml/2006/main" name="Animalia PP-05-DSR_mar2015">
  <a:themeElements>
    <a:clrScheme name="Animalia 2">
      <a:dk1>
        <a:srgbClr val="000000"/>
      </a:dk1>
      <a:lt1>
        <a:srgbClr val="FFFFFF"/>
      </a:lt1>
      <a:dk2>
        <a:srgbClr val="00456C"/>
      </a:dk2>
      <a:lt2>
        <a:srgbClr val="00456C"/>
      </a:lt2>
      <a:accent1>
        <a:srgbClr val="AAB500"/>
      </a:accent1>
      <a:accent2>
        <a:srgbClr val="F39200"/>
      </a:accent2>
      <a:accent3>
        <a:srgbClr val="0095DB"/>
      </a:accent3>
      <a:accent4>
        <a:srgbClr val="D3300E"/>
      </a:accent4>
      <a:accent5>
        <a:srgbClr val="4C5747"/>
      </a:accent5>
      <a:accent6>
        <a:srgbClr val="000000"/>
      </a:accent6>
      <a:hlink>
        <a:srgbClr val="0095DB"/>
      </a:hlink>
      <a:folHlink>
        <a:srgbClr val="F392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imalia PPT 16-9 Norsk" id="{0A237CA8-06F0-4F17-BF22-64D4C84A53C5}" vid="{3DCFD170-F543-4569-9540-57E561A5CE6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404A6A829AB740A586488FCEABC71C" ma:contentTypeVersion="18" ma:contentTypeDescription="Opprett et nytt dokument." ma:contentTypeScope="" ma:versionID="75e04699185a8a671199ac73331151c9">
  <xsd:schema xmlns:xsd="http://www.w3.org/2001/XMLSchema" xmlns:xs="http://www.w3.org/2001/XMLSchema" xmlns:p="http://schemas.microsoft.com/office/2006/metadata/properties" xmlns:ns2="c105022a-eb95-4b5f-8737-09772b0d7242" xmlns:ns3="8a48650f-2ae6-43c9-bc2d-f8e0b7cf798b" targetNamespace="http://schemas.microsoft.com/office/2006/metadata/properties" ma:root="true" ma:fieldsID="eac57f557a64a9b1f8d6cd9300b6f75d" ns2:_="" ns3:_="">
    <xsd:import namespace="c105022a-eb95-4b5f-8737-09772b0d7242"/>
    <xsd:import namespace="8a48650f-2ae6-43c9-bc2d-f8e0b7cf79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05022a-eb95-4b5f-8737-09772b0d7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a02aee4e-53e0-47e8-9d4f-fe4a9ab66a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8650f-2ae6-43c9-bc2d-f8e0b7cf798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68d7fe9-4473-4be8-a78a-acbb246420c0}" ma:internalName="TaxCatchAll" ma:showField="CatchAllData" ma:web="8a48650f-2ae6-43c9-bc2d-f8e0b7cf79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05022a-eb95-4b5f-8737-09772b0d7242">
      <Terms xmlns="http://schemas.microsoft.com/office/infopath/2007/PartnerControls"/>
    </lcf76f155ced4ddcb4097134ff3c332f>
    <TaxCatchAll xmlns="8a48650f-2ae6-43c9-bc2d-f8e0b7cf798b" xsi:nil="true"/>
    <SharedWithUsers xmlns="8a48650f-2ae6-43c9-bc2d-f8e0b7cf798b">
      <UserInfo>
        <DisplayName>Åse Margrethe Sogstad</DisplayName>
        <AccountId>17</AccountId>
        <AccountType/>
      </UserInfo>
      <UserInfo>
        <DisplayName>Silje Johnsgard</DisplayName>
        <AccountId>48</AccountId>
        <AccountType/>
      </UserInfo>
      <UserInfo>
        <DisplayName>Annie Haavemoen</DisplayName>
        <AccountId>309</AccountId>
        <AccountType/>
      </UserInfo>
      <UserInfo>
        <DisplayName>Lars Erik Heggen</DisplayName>
        <AccountId>99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05AE5BE-A219-4679-8BB8-DDD3C39C4470}">
  <ds:schemaRefs>
    <ds:schemaRef ds:uri="8a48650f-2ae6-43c9-bc2d-f8e0b7cf798b"/>
    <ds:schemaRef ds:uri="c105022a-eb95-4b5f-8737-09772b0d72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2C04AA0-9983-44E3-8FE7-67DF7184D0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209D58-7560-4490-BCCB-1B8A0FC402E7}">
  <ds:schemaRefs>
    <ds:schemaRef ds:uri="8a48650f-2ae6-43c9-bc2d-f8e0b7cf798b"/>
    <ds:schemaRef ds:uri="ae609691-24c4-4ea4-a6fb-21d6f36dcf90"/>
    <ds:schemaRef ds:uri="c105022a-eb95-4b5f-8737-09772b0d7242"/>
    <ds:schemaRef ds:uri="e4a2de64-aa8f-466b-8301-375a036216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Animalia PPT 16-9 Norsk</Template>
  <TotalTime>13</TotalTime>
  <Words>2113</Words>
  <Application>Microsoft Office PowerPoint</Application>
  <PresentationFormat>Skjermfremvisning (16:9)</PresentationFormat>
  <Paragraphs>205</Paragraphs>
  <Slides>18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5" baseType="lpstr">
      <vt:lpstr>Arial</vt:lpstr>
      <vt:lpstr>Calibri</vt:lpstr>
      <vt:lpstr>Lucida Grande</vt:lpstr>
      <vt:lpstr>Roboto</vt:lpstr>
      <vt:lpstr>Wingdings</vt:lpstr>
      <vt:lpstr>WordVisi_MSFontService</vt:lpstr>
      <vt:lpstr>Animalia PP-05-DSR_mar2015</vt:lpstr>
      <vt:lpstr>Dyrevelferdsprogram for storfe</vt:lpstr>
      <vt:lpstr>Hva er et dyrevelferdsprogram (DVP)?</vt:lpstr>
      <vt:lpstr>Hele næringa står bak DVP storfe</vt:lpstr>
      <vt:lpstr>Hva er målet med DVP storfe?</vt:lpstr>
      <vt:lpstr>Hjelper DVP?</vt:lpstr>
      <vt:lpstr>PowerPoint-presentasjon</vt:lpstr>
      <vt:lpstr>Hvorfor er DVP nyttig for bonden?</vt:lpstr>
      <vt:lpstr>Veterinærbesøk - et sentralt element i DVP</vt:lpstr>
      <vt:lpstr>Velferdsportal storfe</vt:lpstr>
      <vt:lpstr>Veterinæren</vt:lpstr>
      <vt:lpstr>DVP-besøket</vt:lpstr>
      <vt:lpstr>Innhold i DVP-besøket</vt:lpstr>
      <vt:lpstr>Vurdering</vt:lpstr>
      <vt:lpstr>Reaksjoner fra varemottaker ved manglende oppfølging</vt:lpstr>
      <vt:lpstr>PowerPoint-presentasjon</vt:lpstr>
      <vt:lpstr> Hvordan inkluderes besetninger? </vt:lpstr>
      <vt:lpstr>Hva må produsent gjøre?</vt:lpstr>
      <vt:lpstr>Ønsker tilbakemeldinger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Dyrevelferdsprogram for storfe</dc:title>
  <dc:creator>Silje Johnsgard</dc:creator>
  <cp:lastModifiedBy>Silje Johnsgard</cp:lastModifiedBy>
  <cp:revision>1</cp:revision>
  <cp:lastPrinted>2017-12-14T11:35:23Z</cp:lastPrinted>
  <dcterms:created xsi:type="dcterms:W3CDTF">2024-05-14T11:55:51Z</dcterms:created>
  <dcterms:modified xsi:type="dcterms:W3CDTF">2024-06-07T14:41:27Z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0x01010072404A6A829AB740A586488FCEABC71C</vt:lpwstr>
  </property>
  <property fmtid="{D5CDD505-2E9C-101B-9397-08002B2CF9AE}" pid="3" name="MediaServiceImageTags">
    <vt:lpwstr/>
  </property>
</Properties>
</file>